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slides/slide99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6.xml" ContentType="application/vnd.openxmlformats-officedocument.drawingml.chart+xml"/>
  <Override PartName="/ppt/slides/slide9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6"/>
  </p:notesMasterIdLst>
  <p:sldIdLst>
    <p:sldId id="311" r:id="rId2"/>
    <p:sldId id="446" r:id="rId3"/>
    <p:sldId id="349" r:id="rId4"/>
    <p:sldId id="350" r:id="rId5"/>
    <p:sldId id="447" r:id="rId6"/>
    <p:sldId id="438" r:id="rId7"/>
    <p:sldId id="439" r:id="rId8"/>
    <p:sldId id="442" r:id="rId9"/>
    <p:sldId id="443" r:id="rId10"/>
    <p:sldId id="444" r:id="rId11"/>
    <p:sldId id="448" r:id="rId12"/>
    <p:sldId id="303" r:id="rId13"/>
    <p:sldId id="394" r:id="rId14"/>
    <p:sldId id="351" r:id="rId15"/>
    <p:sldId id="304" r:id="rId16"/>
    <p:sldId id="380" r:id="rId17"/>
    <p:sldId id="352" r:id="rId18"/>
    <p:sldId id="360" r:id="rId19"/>
    <p:sldId id="353" r:id="rId20"/>
    <p:sldId id="373" r:id="rId21"/>
    <p:sldId id="374" r:id="rId22"/>
    <p:sldId id="277" r:id="rId23"/>
    <p:sldId id="278" r:id="rId24"/>
    <p:sldId id="279" r:id="rId25"/>
    <p:sldId id="440" r:id="rId26"/>
    <p:sldId id="420" r:id="rId27"/>
    <p:sldId id="423" r:id="rId28"/>
    <p:sldId id="424" r:id="rId29"/>
    <p:sldId id="387" r:id="rId30"/>
    <p:sldId id="425" r:id="rId31"/>
    <p:sldId id="426" r:id="rId32"/>
    <p:sldId id="427" r:id="rId33"/>
    <p:sldId id="428" r:id="rId34"/>
    <p:sldId id="430" r:id="rId35"/>
    <p:sldId id="432" r:id="rId36"/>
    <p:sldId id="433" r:id="rId37"/>
    <p:sldId id="434" r:id="rId38"/>
    <p:sldId id="435" r:id="rId39"/>
    <p:sldId id="436" r:id="rId40"/>
    <p:sldId id="437" r:id="rId41"/>
    <p:sldId id="397" r:id="rId42"/>
    <p:sldId id="399" r:id="rId43"/>
    <p:sldId id="393" r:id="rId44"/>
    <p:sldId id="395" r:id="rId45"/>
    <p:sldId id="396" r:id="rId46"/>
    <p:sldId id="355" r:id="rId47"/>
    <p:sldId id="401" r:id="rId48"/>
    <p:sldId id="402" r:id="rId49"/>
    <p:sldId id="398" r:id="rId50"/>
    <p:sldId id="379" r:id="rId51"/>
    <p:sldId id="421" r:id="rId52"/>
    <p:sldId id="417" r:id="rId53"/>
    <p:sldId id="354" r:id="rId54"/>
    <p:sldId id="463" r:id="rId55"/>
    <p:sldId id="449" r:id="rId56"/>
    <p:sldId id="371" r:id="rId57"/>
    <p:sldId id="419" r:id="rId58"/>
    <p:sldId id="381" r:id="rId59"/>
    <p:sldId id="451" r:id="rId60"/>
    <p:sldId id="410" r:id="rId61"/>
    <p:sldId id="450" r:id="rId62"/>
    <p:sldId id="378" r:id="rId63"/>
    <p:sldId id="345" r:id="rId64"/>
    <p:sldId id="346" r:id="rId65"/>
    <p:sldId id="347" r:id="rId66"/>
    <p:sldId id="452" r:id="rId67"/>
    <p:sldId id="356" r:id="rId68"/>
    <p:sldId id="357" r:id="rId69"/>
    <p:sldId id="366" r:id="rId70"/>
    <p:sldId id="453" r:id="rId71"/>
    <p:sldId id="326" r:id="rId72"/>
    <p:sldId id="385" r:id="rId73"/>
    <p:sldId id="386" r:id="rId74"/>
    <p:sldId id="313" r:id="rId75"/>
    <p:sldId id="300" r:id="rId76"/>
    <p:sldId id="296" r:id="rId77"/>
    <p:sldId id="297" r:id="rId78"/>
    <p:sldId id="298" r:id="rId79"/>
    <p:sldId id="299" r:id="rId80"/>
    <p:sldId id="314" r:id="rId81"/>
    <p:sldId id="265" r:id="rId82"/>
    <p:sldId id="281" r:id="rId83"/>
    <p:sldId id="284" r:id="rId84"/>
    <p:sldId id="324" r:id="rId85"/>
    <p:sldId id="316" r:id="rId86"/>
    <p:sldId id="292" r:id="rId87"/>
    <p:sldId id="294" r:id="rId88"/>
    <p:sldId id="317" r:id="rId89"/>
    <p:sldId id="287" r:id="rId90"/>
    <p:sldId id="459" r:id="rId91"/>
    <p:sldId id="460" r:id="rId92"/>
    <p:sldId id="461" r:id="rId93"/>
    <p:sldId id="462" r:id="rId94"/>
    <p:sldId id="454" r:id="rId95"/>
    <p:sldId id="455" r:id="rId96"/>
    <p:sldId id="456" r:id="rId97"/>
    <p:sldId id="457" r:id="rId98"/>
    <p:sldId id="458" r:id="rId99"/>
    <p:sldId id="335" r:id="rId100"/>
    <p:sldId id="336" r:id="rId101"/>
    <p:sldId id="325" r:id="rId102"/>
    <p:sldId id="334" r:id="rId103"/>
    <p:sldId id="337" r:id="rId104"/>
    <p:sldId id="259" r:id="rId10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502" autoAdjust="0"/>
  </p:normalViewPr>
  <p:slideViewPr>
    <p:cSldViewPr snapToGrid="0" snapToObjects="1">
      <p:cViewPr varScale="1">
        <p:scale>
          <a:sx n="69" d="100"/>
          <a:sy n="69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1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ENAP\Economia%20Brasileira\aula%208\Tab_Compl_CNT_4T16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esktop\TC\Pobreza%20Multidimensional%20tereza%205%25%20mais%20pobr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esktop\TC\Pobreza%20Multidimensional%20tereza%205%25%20mais%20pobr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esktop\TC\Pobreza%20Multidimensional%20tereza%205%25%20mais%20pobre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esktop\TC\Pobreza%20Multidimensional%20tereza%205%25%20mais%20pobres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sa\Desktop\TC\Pobreza%20Multidimensional%20Tereza.xlsx" TargetMode="External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sa\Desktop\TC\Pobreza%20Multidimensional%20Tereza.xlsx" TargetMode="External"/><Relationship Id="rId1" Type="http://schemas.openxmlformats.org/officeDocument/2006/relationships/themeOverride" Target="../theme/themeOverride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esktop\TC\Antigos\Pobreza%20Multidimensional%20Tereza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sa\Desktop\TC\Pobreza%20Multidimensional%20Tereza.xlsx" TargetMode="External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sa\Desktop\TC\Pobreza%20Multidimensional%20Tereza.xlsx" TargetMode="External"/><Relationship Id="rId1" Type="http://schemas.openxmlformats.org/officeDocument/2006/relationships/themeOverride" Target="../theme/themeOverride6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KINGSTON:Arquivos:Brazil%20Conference%202017:Arquivos%20Complementares:Divida%20Bru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Senado\Artigos\Pol&#237;tica%20Fiscal\Anexos%20RTN%20Dez16_Receita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KINGSTON:Arquivos:Senado%20novo:Senado:Artigos:Pol&#237;tica%20Fiscal:Anexos%20RTN%20Dez%202016_Graficos%20Com%20e%20Sem%20passivos_v4.xlsx" TargetMode="External"/><Relationship Id="rId1" Type="http://schemas.openxmlformats.org/officeDocument/2006/relationships/themeOverride" Target="../theme/themeOverride7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Senado\Artigos\Pol&#237;tica%20Fiscal\Anexos%20RTN%20Dez16_Receita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KINGSTON:Arquivos:Brazil%20Conference%202017:Dados:nfspp:Nfspp.xls" TargetMode="External"/><Relationship Id="rId1" Type="http://schemas.openxmlformats.org/officeDocument/2006/relationships/themeOverride" Target="../theme/themeOverride8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KINGSTON:Audiencia%20PEC%20241:Dados%20Fiscaisi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KINGSTON:Arquivos:Brazil%20Conference%202017:Arquivos%20Complementares:Taxa_Juros_SWAP_Expectativa%20IPCA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ENAP\Economia%20Brasileira\aula%208\Tab_Compl_CNT_4T16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AppData\Local\Temp\Rar$DI00.638\Tab_Compl_CNT_4T16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ther\Senado\CAE\Audiencia%20PEC%20241\Dados%20Fiscais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ENAP\Economia%20Brasileira\aula%208\Tab_Compl_CNT_4T16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udiencia%20PEC%20241\calculo%20sa&#250;de%20e%20educa&#231;&#227;o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udiencia%20PEC%20241\calculo%20sa&#250;de%20e%20educa&#231;&#227;o.xlsx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Workbook1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KINGSTON:Senado%20novo:Senado:Artigos:Pol&#237;tica%20Fiscal:Anexos%20RTN%20Dez16_Receita%20(4)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Pasta1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Godoy_pessoal\ASSEC\investimento\ultima%20vers&#227;o\InvestimentosP&#250;blicos_1995_2013_realizado%20ate%202013_v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Senado\PEC241\Estudos_PEC241\Gr&#225;ficos%20Finan&#231;as%20P&#250;blic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alestra%20CNTE\PorcentagemdoinvestimentopblicototalemEducaoemrelaoaoProdutoInternoBruto.csv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estherdweck:Documents:PIB%20anual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esktop\TC\pobreza%20e%20mis&#233;ria%20pjannuzzi--%2092%202015%20sem%20interval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a\Desktop\TC\Pobreza%20Multidimensional%20tereza%205%25%20mais%20pob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'Acum. em 4 trimestres'!$K$92:$K$93</c:f>
              <c:strCache>
                <c:ptCount val="2"/>
                <c:pt idx="0">
                  <c:v>PIB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'Acum. em 4 trimestres'!$J$94:$J$114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'Acum. em 4 trimestres'!$K$94:$K$114</c:f>
              <c:numCache>
                <c:formatCode>0.0</c:formatCode>
                <c:ptCount val="21"/>
                <c:pt idx="0">
                  <c:v>2.2088640505145696</c:v>
                </c:pt>
                <c:pt idx="1">
                  <c:v>3.3948459853159378</c:v>
                </c:pt>
                <c:pt idx="2">
                  <c:v>0.33809790195231715</c:v>
                </c:pt>
                <c:pt idx="3">
                  <c:v>0.46793756667951047</c:v>
                </c:pt>
                <c:pt idx="4">
                  <c:v>4.3879494436487976</c:v>
                </c:pt>
                <c:pt idx="5">
                  <c:v>1.3898964044581679</c:v>
                </c:pt>
                <c:pt idx="6">
                  <c:v>3.0534618568362815</c:v>
                </c:pt>
                <c:pt idx="7">
                  <c:v>1.140828998770882</c:v>
                </c:pt>
                <c:pt idx="8">
                  <c:v>5.7599646368600155</c:v>
                </c:pt>
                <c:pt idx="9">
                  <c:v>3.2021308801869974</c:v>
                </c:pt>
                <c:pt idx="10">
                  <c:v>3.9619888670541887</c:v>
                </c:pt>
                <c:pt idx="11">
                  <c:v>6.0698706952164949</c:v>
                </c:pt>
                <c:pt idx="12">
                  <c:v>5.094195369952276</c:v>
                </c:pt>
                <c:pt idx="13">
                  <c:v>-0.12581203171947444</c:v>
                </c:pt>
                <c:pt idx="14">
                  <c:v>7.5282256690783775</c:v>
                </c:pt>
                <c:pt idx="15">
                  <c:v>3.9744230794469315</c:v>
                </c:pt>
                <c:pt idx="16">
                  <c:v>1.9211759850947803</c:v>
                </c:pt>
                <c:pt idx="17">
                  <c:v>3.0048226702887182</c:v>
                </c:pt>
                <c:pt idx="18">
                  <c:v>0.50395574027337664</c:v>
                </c:pt>
                <c:pt idx="19">
                  <c:v>-3.7692556174104181</c:v>
                </c:pt>
                <c:pt idx="20">
                  <c:v>-3.5947391982152688</c:v>
                </c:pt>
              </c:numCache>
            </c:numRef>
          </c:val>
        </c:ser>
        <c:gapWidth val="65"/>
        <c:overlap val="-27"/>
        <c:axId val="50949120"/>
        <c:axId val="50950912"/>
      </c:barChart>
      <c:lineChart>
        <c:grouping val="standard"/>
        <c:ser>
          <c:idx val="1"/>
          <c:order val="1"/>
          <c:tx>
            <c:strRef>
              <c:f>'Acum. em 4 trimestres'!$S$92:$S$93</c:f>
              <c:strCache>
                <c:ptCount val="2"/>
                <c:pt idx="0">
                  <c:v>Média PIB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3"/>
            <c:spPr>
              <a:ln w="28575" cap="rnd">
                <a:noFill/>
                <a:round/>
              </a:ln>
              <a:effectLst/>
            </c:spPr>
          </c:dPt>
          <c:dPt>
            <c:idx val="7"/>
            <c:spPr>
              <a:ln w="28575" cap="rnd">
                <a:noFill/>
                <a:round/>
              </a:ln>
              <a:effectLst/>
            </c:spPr>
          </c:dPt>
          <c:dPt>
            <c:idx val="11"/>
            <c:spPr>
              <a:ln w="28575" cap="rnd">
                <a:noFill/>
                <a:round/>
              </a:ln>
              <a:effectLst/>
            </c:spPr>
          </c:dPt>
          <c:dPt>
            <c:idx val="15"/>
            <c:spPr>
              <a:ln w="28575" cap="rnd">
                <a:noFill/>
                <a:round/>
              </a:ln>
              <a:effectLst/>
            </c:spPr>
          </c:dPt>
          <c:dPt>
            <c:idx val="19"/>
            <c:spPr>
              <a:ln w="28575" cap="rnd">
                <a:noFill/>
                <a:round/>
              </a:ln>
              <a:effectLst/>
            </c:spPr>
          </c:dPt>
          <c:dLbls>
            <c:dLbl>
              <c:idx val="1"/>
              <c:layout>
                <c:manualLayout>
                  <c:x val="1.6044762769455264E-2"/>
                  <c:y val="-2.768941897514442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3.3383750733057237E-2"/>
                  <c:y val="3.35959802901629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'Acum. em 4 trimestres'!$S$94:$S$114</c:f>
              <c:numCache>
                <c:formatCode>0.0</c:formatCode>
                <c:ptCount val="21"/>
                <c:pt idx="0">
                  <c:v>1.9806026459276098</c:v>
                </c:pt>
                <c:pt idx="1">
                  <c:v>1.9806026459276098</c:v>
                </c:pt>
                <c:pt idx="2">
                  <c:v>1.9806026459276098</c:v>
                </c:pt>
                <c:pt idx="3">
                  <c:v>2.3248113179056951</c:v>
                </c:pt>
                <c:pt idx="4">
                  <c:v>2.3248113179056951</c:v>
                </c:pt>
                <c:pt idx="5">
                  <c:v>2.3248113179056951</c:v>
                </c:pt>
                <c:pt idx="6">
                  <c:v>2.3248113179056951</c:v>
                </c:pt>
                <c:pt idx="7">
                  <c:v>3.5162283457180066</c:v>
                </c:pt>
                <c:pt idx="8">
                  <c:v>3.5162283457180066</c:v>
                </c:pt>
                <c:pt idx="9">
                  <c:v>3.5162283457180066</c:v>
                </c:pt>
                <c:pt idx="10">
                  <c:v>3.5162283457180066</c:v>
                </c:pt>
                <c:pt idx="11">
                  <c:v>4.6416199256319279</c:v>
                </c:pt>
                <c:pt idx="12">
                  <c:v>4.6416199256319279</c:v>
                </c:pt>
                <c:pt idx="13">
                  <c:v>4.6416199256319279</c:v>
                </c:pt>
                <c:pt idx="14">
                  <c:v>4.6416199256319279</c:v>
                </c:pt>
                <c:pt idx="15">
                  <c:v>2.3510943687759642</c:v>
                </c:pt>
                <c:pt idx="16">
                  <c:v>2.3510943687759642</c:v>
                </c:pt>
                <c:pt idx="17">
                  <c:v>2.3510943687759642</c:v>
                </c:pt>
                <c:pt idx="18">
                  <c:v>2.3510943687759642</c:v>
                </c:pt>
                <c:pt idx="19">
                  <c:v>-3.6819974078128448</c:v>
                </c:pt>
                <c:pt idx="20">
                  <c:v>-3.6819974078128448</c:v>
                </c:pt>
              </c:numCache>
            </c:numRef>
          </c:val>
        </c:ser>
        <c:marker val="1"/>
        <c:axId val="50949120"/>
        <c:axId val="50950912"/>
      </c:lineChart>
      <c:catAx>
        <c:axId val="50949120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950912"/>
        <c:crosses val="autoZero"/>
        <c:auto val="1"/>
        <c:lblAlgn val="ctr"/>
        <c:lblOffset val="100"/>
      </c:catAx>
      <c:valAx>
        <c:axId val="50950912"/>
        <c:scaling>
          <c:orientation val="minMax"/>
          <c:max val="8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949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4.7615332818298807E-2"/>
          <c:y val="0.13102373359798294"/>
          <c:w val="0.79621648607996443"/>
          <c:h val="0.77247597316743866"/>
        </c:manualLayout>
      </c:layout>
      <c:lineChart>
        <c:grouping val="standard"/>
        <c:ser>
          <c:idx val="0"/>
          <c:order val="0"/>
          <c:tx>
            <c:strRef>
              <c:f>Dados!$G$51</c:f>
              <c:strCache>
                <c:ptCount val="1"/>
                <c:pt idx="0">
                  <c:v>  5% mais pobres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4907071843060342E-2"/>
                  <c:y val="-5.4854839714956562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CB8-4356-BA92-E25C8E14759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Dados!$F$52:$F$55</c:f>
              <c:numCache>
                <c:formatCode>General</c:formatCode>
                <c:ptCount val="4"/>
                <c:pt idx="0">
                  <c:v>2002</c:v>
                </c:pt>
                <c:pt idx="1">
                  <c:v>2009</c:v>
                </c:pt>
                <c:pt idx="2">
                  <c:v>2011</c:v>
                </c:pt>
                <c:pt idx="3">
                  <c:v>2015</c:v>
                </c:pt>
              </c:numCache>
            </c:numRef>
          </c:cat>
          <c:val>
            <c:numRef>
              <c:f>Dados!$G$52:$G$55</c:f>
              <c:numCache>
                <c:formatCode>0.0</c:formatCode>
                <c:ptCount val="4"/>
                <c:pt idx="0">
                  <c:v>49.6</c:v>
                </c:pt>
                <c:pt idx="1">
                  <c:v>66.5</c:v>
                </c:pt>
                <c:pt idx="2">
                  <c:v>70</c:v>
                </c:pt>
                <c:pt idx="3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B8-4356-BA92-E25C8E147599}"/>
            </c:ext>
          </c:extLst>
        </c:ser>
        <c:ser>
          <c:idx val="1"/>
          <c:order val="1"/>
          <c:tx>
            <c:strRef>
              <c:f>Dados!$H$51</c:f>
              <c:strCache>
                <c:ptCount val="1"/>
                <c:pt idx="0">
                  <c:v>  Total</c:v>
                </c:pt>
              </c:strCache>
            </c:strRef>
          </c:tx>
          <c:spPr>
            <a:ln w="76200" cap="rnd">
              <a:solidFill>
                <a:srgbClr val="BE898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BE8984"/>
              </a:solidFill>
              <a:ln w="76200">
                <a:solidFill>
                  <a:srgbClr val="BE898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Dados!$F$52:$F$55</c:f>
              <c:numCache>
                <c:formatCode>General</c:formatCode>
                <c:ptCount val="4"/>
                <c:pt idx="0">
                  <c:v>2002</c:v>
                </c:pt>
                <c:pt idx="1">
                  <c:v>2009</c:v>
                </c:pt>
                <c:pt idx="2">
                  <c:v>2011</c:v>
                </c:pt>
                <c:pt idx="3">
                  <c:v>2015</c:v>
                </c:pt>
              </c:numCache>
            </c:numRef>
          </c:cat>
          <c:val>
            <c:numRef>
              <c:f>Dados!$H$52:$H$55</c:f>
              <c:numCache>
                <c:formatCode>0.0</c:formatCode>
                <c:ptCount val="4"/>
                <c:pt idx="0">
                  <c:v>88.6</c:v>
                </c:pt>
                <c:pt idx="1">
                  <c:v>92.8</c:v>
                </c:pt>
                <c:pt idx="2">
                  <c:v>93.9</c:v>
                </c:pt>
                <c:pt idx="3" formatCode="General">
                  <c:v>95.2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B8-4356-BA92-E25C8E147599}"/>
            </c:ext>
          </c:extLst>
        </c:ser>
        <c:dLbls>
          <c:showVal val="1"/>
        </c:dLbls>
        <c:marker val="1"/>
        <c:axId val="52657152"/>
        <c:axId val="52687616"/>
      </c:lineChart>
      <c:catAx>
        <c:axId val="5265715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687616"/>
        <c:crosses val="autoZero"/>
        <c:auto val="1"/>
        <c:lblAlgn val="ctr"/>
        <c:lblOffset val="100"/>
      </c:catAx>
      <c:valAx>
        <c:axId val="52687616"/>
        <c:scaling>
          <c:orientation val="minMax"/>
          <c:min val="40"/>
        </c:scaling>
        <c:axPos val="l"/>
        <c:numFmt formatCode="0.0" sourceLinked="1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65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76908819446762"/>
          <c:y val="0.46150175555232376"/>
          <c:w val="0.13501280528756396"/>
          <c:h val="0.1963210271539276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4.0487254918367514E-2"/>
          <c:y val="0.10678465642467494"/>
          <c:w val="0.80430318050647753"/>
          <c:h val="0.77790139295934824"/>
        </c:manualLayout>
      </c:layout>
      <c:lineChart>
        <c:grouping val="standard"/>
        <c:ser>
          <c:idx val="0"/>
          <c:order val="0"/>
          <c:tx>
            <c:strRef>
              <c:f>Dados!$G$75</c:f>
              <c:strCache>
                <c:ptCount val="1"/>
                <c:pt idx="0">
                  <c:v>  5% mais pobres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4907071843060342E-2"/>
                  <c:y val="-5.4854839714956562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A56-4998-89C5-DF0084F352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Dados!$F$76:$F$79</c:f>
              <c:numCache>
                <c:formatCode>General</c:formatCode>
                <c:ptCount val="4"/>
                <c:pt idx="0">
                  <c:v>2002</c:v>
                </c:pt>
                <c:pt idx="1">
                  <c:v>2009</c:v>
                </c:pt>
                <c:pt idx="2">
                  <c:v>2011</c:v>
                </c:pt>
                <c:pt idx="3">
                  <c:v>2015</c:v>
                </c:pt>
              </c:numCache>
            </c:numRef>
          </c:cat>
          <c:val>
            <c:numRef>
              <c:f>Dados!$G$76:$G$79</c:f>
              <c:numCache>
                <c:formatCode>0.0</c:formatCode>
                <c:ptCount val="4"/>
                <c:pt idx="0">
                  <c:v>23.9</c:v>
                </c:pt>
                <c:pt idx="1">
                  <c:v>34.800000000000004</c:v>
                </c:pt>
                <c:pt idx="2">
                  <c:v>41</c:v>
                </c:pt>
                <c:pt idx="3">
                  <c:v>51.1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56-4998-89C5-DF0084F352F3}"/>
            </c:ext>
          </c:extLst>
        </c:ser>
        <c:ser>
          <c:idx val="1"/>
          <c:order val="1"/>
          <c:tx>
            <c:strRef>
              <c:f>Dados!$H$75</c:f>
              <c:strCache>
                <c:ptCount val="1"/>
                <c:pt idx="0">
                  <c:v>  Total</c:v>
                </c:pt>
              </c:strCache>
            </c:strRef>
          </c:tx>
          <c:spPr>
            <a:ln w="76200" cap="rnd">
              <a:solidFill>
                <a:srgbClr val="BE898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BE8984"/>
              </a:solidFill>
              <a:ln w="76200">
                <a:solidFill>
                  <a:srgbClr val="BE898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Dados!$F$76:$F$79</c:f>
              <c:numCache>
                <c:formatCode>General</c:formatCode>
                <c:ptCount val="4"/>
                <c:pt idx="0">
                  <c:v>2002</c:v>
                </c:pt>
                <c:pt idx="1">
                  <c:v>2009</c:v>
                </c:pt>
                <c:pt idx="2">
                  <c:v>2011</c:v>
                </c:pt>
                <c:pt idx="3">
                  <c:v>2015</c:v>
                </c:pt>
              </c:numCache>
            </c:numRef>
          </c:cat>
          <c:val>
            <c:numRef>
              <c:f>Dados!$H$76:$H$79</c:f>
              <c:numCache>
                <c:formatCode>0.0</c:formatCode>
                <c:ptCount val="4"/>
                <c:pt idx="0">
                  <c:v>68.099999999999994</c:v>
                </c:pt>
                <c:pt idx="1">
                  <c:v>72.2</c:v>
                </c:pt>
                <c:pt idx="2">
                  <c:v>77.2</c:v>
                </c:pt>
                <c:pt idx="3" formatCode="General">
                  <c:v>80.599999999999994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56-4998-89C5-DF0084F352F3}"/>
            </c:ext>
          </c:extLst>
        </c:ser>
        <c:dLbls>
          <c:showVal val="1"/>
        </c:dLbls>
        <c:marker val="1"/>
        <c:axId val="52766976"/>
        <c:axId val="52781056"/>
      </c:lineChart>
      <c:catAx>
        <c:axId val="5276697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781056"/>
        <c:crosses val="autoZero"/>
        <c:auto val="1"/>
        <c:lblAlgn val="ctr"/>
        <c:lblOffset val="100"/>
      </c:catAx>
      <c:valAx>
        <c:axId val="52781056"/>
        <c:scaling>
          <c:orientation val="minMax"/>
        </c:scaling>
        <c:axPos val="l"/>
        <c:numFmt formatCode="0.0" sourceLinked="1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7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76908819446762"/>
          <c:y val="0.46150175555232376"/>
          <c:w val="0.13501280528756396"/>
          <c:h val="0.1963210271539276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4.0525658117330825E-2"/>
          <c:y val="0.20220343538157617"/>
          <c:w val="0.78891914763949822"/>
          <c:h val="0.72685740283786771"/>
        </c:manualLayout>
      </c:layout>
      <c:lineChart>
        <c:grouping val="standard"/>
        <c:ser>
          <c:idx val="0"/>
          <c:order val="0"/>
          <c:tx>
            <c:strRef>
              <c:f>Dados!$G$99</c:f>
              <c:strCache>
                <c:ptCount val="1"/>
                <c:pt idx="0">
                  <c:v>  5% mais pobres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4907071843060342E-2"/>
                  <c:y val="-5.4854839714956562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589-41B2-BB57-6E91F199BDE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891869159895596E-2"/>
                  <c:y val="5.941375624460523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589-41B2-BB57-6E91F199BDE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575570322747154E-2"/>
                  <c:y val="6.4577359105810361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589-41B2-BB57-6E91F199BDE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Dados!$F$100:$F$103</c:f>
              <c:numCache>
                <c:formatCode>General</c:formatCode>
                <c:ptCount val="4"/>
                <c:pt idx="0">
                  <c:v>2002</c:v>
                </c:pt>
                <c:pt idx="1">
                  <c:v>2009</c:v>
                </c:pt>
                <c:pt idx="2">
                  <c:v>2011</c:v>
                </c:pt>
                <c:pt idx="3">
                  <c:v>2015</c:v>
                </c:pt>
              </c:numCache>
            </c:numRef>
          </c:cat>
          <c:val>
            <c:numRef>
              <c:f>Dados!$G$100:$G$103</c:f>
              <c:numCache>
                <c:formatCode>0.0</c:formatCode>
                <c:ptCount val="4"/>
                <c:pt idx="0">
                  <c:v>81.3</c:v>
                </c:pt>
                <c:pt idx="1">
                  <c:v>93.7</c:v>
                </c:pt>
                <c:pt idx="2">
                  <c:v>95.7</c:v>
                </c:pt>
                <c:pt idx="3">
                  <c:v>98.6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89-41B2-BB57-6E91F199BDE7}"/>
            </c:ext>
          </c:extLst>
        </c:ser>
        <c:ser>
          <c:idx val="1"/>
          <c:order val="1"/>
          <c:tx>
            <c:strRef>
              <c:f>Dados!$H$99</c:f>
              <c:strCache>
                <c:ptCount val="1"/>
                <c:pt idx="0">
                  <c:v>  Total</c:v>
                </c:pt>
              </c:strCache>
            </c:strRef>
          </c:tx>
          <c:spPr>
            <a:ln w="76200" cap="rnd">
              <a:solidFill>
                <a:srgbClr val="BE898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BE8984"/>
              </a:solidFill>
              <a:ln w="76200">
                <a:solidFill>
                  <a:srgbClr val="BE898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Dados!$F$100:$F$103</c:f>
              <c:numCache>
                <c:formatCode>General</c:formatCode>
                <c:ptCount val="4"/>
                <c:pt idx="0">
                  <c:v>2002</c:v>
                </c:pt>
                <c:pt idx="1">
                  <c:v>2009</c:v>
                </c:pt>
                <c:pt idx="2">
                  <c:v>2011</c:v>
                </c:pt>
                <c:pt idx="3">
                  <c:v>2015</c:v>
                </c:pt>
              </c:numCache>
            </c:numRef>
          </c:cat>
          <c:val>
            <c:numRef>
              <c:f>Dados!$H$100:$H$103</c:f>
              <c:numCache>
                <c:formatCode>0.0</c:formatCode>
                <c:ptCount val="4"/>
                <c:pt idx="0">
                  <c:v>96.7</c:v>
                </c:pt>
                <c:pt idx="1">
                  <c:v>98.9</c:v>
                </c:pt>
                <c:pt idx="2">
                  <c:v>99.3</c:v>
                </c:pt>
                <c:pt idx="3" formatCode="General">
                  <c:v>99.7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89-41B2-BB57-6E91F199BDE7}"/>
            </c:ext>
          </c:extLst>
        </c:ser>
        <c:dLbls>
          <c:showVal val="1"/>
        </c:dLbls>
        <c:marker val="1"/>
        <c:axId val="53122944"/>
        <c:axId val="53124480"/>
      </c:lineChart>
      <c:catAx>
        <c:axId val="5312294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124480"/>
        <c:crossesAt val="0"/>
        <c:auto val="1"/>
        <c:lblAlgn val="ctr"/>
        <c:lblOffset val="100"/>
      </c:catAx>
      <c:valAx>
        <c:axId val="53124480"/>
        <c:scaling>
          <c:orientation val="minMax"/>
          <c:min val="70"/>
        </c:scaling>
        <c:axPos val="l"/>
        <c:numFmt formatCode="0.0" sourceLinked="1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12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76908819446762"/>
          <c:y val="0.46150175555232376"/>
          <c:w val="0.13501280528756396"/>
          <c:h val="0.1963210271539276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4.0525658117330825E-2"/>
          <c:y val="0.1221675910328954"/>
          <c:w val="0.80076583717383465"/>
          <c:h val="0.80689324718654842"/>
        </c:manualLayout>
      </c:layout>
      <c:lineChart>
        <c:grouping val="standard"/>
        <c:ser>
          <c:idx val="0"/>
          <c:order val="0"/>
          <c:tx>
            <c:strRef>
              <c:f>Dados!$G$147</c:f>
              <c:strCache>
                <c:ptCount val="1"/>
                <c:pt idx="0">
                  <c:v>  5% mais pobres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4907071843060342E-2"/>
                  <c:y val="-5.4854839714956562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23A-47A7-BBC3-8CA8810AD4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Dados!$F$148:$F$151</c:f>
              <c:numCache>
                <c:formatCode>General</c:formatCode>
                <c:ptCount val="4"/>
                <c:pt idx="0">
                  <c:v>2002</c:v>
                </c:pt>
                <c:pt idx="1">
                  <c:v>2009</c:v>
                </c:pt>
                <c:pt idx="2">
                  <c:v>2011</c:v>
                </c:pt>
                <c:pt idx="3">
                  <c:v>2015</c:v>
                </c:pt>
              </c:numCache>
            </c:numRef>
          </c:cat>
          <c:val>
            <c:numRef>
              <c:f>Dados!$G$148:$G$151</c:f>
              <c:numCache>
                <c:formatCode>0.0</c:formatCode>
                <c:ptCount val="4"/>
                <c:pt idx="0">
                  <c:v>5.0999999999999996</c:v>
                </c:pt>
                <c:pt idx="1">
                  <c:v>48.6</c:v>
                </c:pt>
                <c:pt idx="2">
                  <c:v>66</c:v>
                </c:pt>
                <c:pt idx="3">
                  <c:v>79.3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3A-47A7-BBC3-8CA8810AD4AB}"/>
            </c:ext>
          </c:extLst>
        </c:ser>
        <c:ser>
          <c:idx val="1"/>
          <c:order val="1"/>
          <c:tx>
            <c:strRef>
              <c:f>Dados!$H$147</c:f>
              <c:strCache>
                <c:ptCount val="1"/>
                <c:pt idx="0">
                  <c:v>  Total</c:v>
                </c:pt>
              </c:strCache>
            </c:strRef>
          </c:tx>
          <c:spPr>
            <a:ln w="76200" cap="rnd">
              <a:solidFill>
                <a:srgbClr val="BE898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BE8984"/>
              </a:solidFill>
              <a:ln w="76200">
                <a:solidFill>
                  <a:srgbClr val="BE898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Dados!$F$148:$F$151</c:f>
              <c:numCache>
                <c:formatCode>General</c:formatCode>
                <c:ptCount val="4"/>
                <c:pt idx="0">
                  <c:v>2002</c:v>
                </c:pt>
                <c:pt idx="1">
                  <c:v>2009</c:v>
                </c:pt>
                <c:pt idx="2">
                  <c:v>2011</c:v>
                </c:pt>
                <c:pt idx="3">
                  <c:v>2015</c:v>
                </c:pt>
              </c:numCache>
            </c:numRef>
          </c:cat>
          <c:val>
            <c:numRef>
              <c:f>Dados!$H$148:$H$151</c:f>
              <c:numCache>
                <c:formatCode>0.0</c:formatCode>
                <c:ptCount val="4"/>
                <c:pt idx="0">
                  <c:v>34.6</c:v>
                </c:pt>
                <c:pt idx="1">
                  <c:v>78.400000000000006</c:v>
                </c:pt>
                <c:pt idx="2">
                  <c:v>86.4</c:v>
                </c:pt>
                <c:pt idx="3" formatCode="General">
                  <c:v>91.2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3A-47A7-BBC3-8CA8810AD4AB}"/>
            </c:ext>
          </c:extLst>
        </c:ser>
        <c:dLbls>
          <c:showVal val="1"/>
        </c:dLbls>
        <c:marker val="1"/>
        <c:axId val="53133696"/>
        <c:axId val="53135232"/>
      </c:lineChart>
      <c:catAx>
        <c:axId val="5313369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135232"/>
        <c:crosses val="autoZero"/>
        <c:auto val="1"/>
        <c:lblAlgn val="ctr"/>
        <c:lblOffset val="100"/>
      </c:catAx>
      <c:valAx>
        <c:axId val="53135232"/>
        <c:scaling>
          <c:orientation val="minMax"/>
        </c:scaling>
        <c:axPos val="l"/>
        <c:numFmt formatCode="0.0" sourceLinked="1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13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76908819446762"/>
          <c:y val="0.27899474184868589"/>
          <c:w val="0.13501280528756396"/>
          <c:h val="0.3788281926137078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594966338995814E-2"/>
          <c:y val="0.15304297115534132"/>
          <c:w val="0.84430829987878941"/>
          <c:h val="0.72768683065924689"/>
        </c:manualLayout>
      </c:layout>
      <c:scatterChart>
        <c:scatterStyle val="smoothMarker"/>
        <c:ser>
          <c:idx val="0"/>
          <c:order val="0"/>
          <c:tx>
            <c:strRef>
              <c:f>'[Pobreza Multidimensional Tereza.xlsx]Tabela 2'!$D$3</c:f>
              <c:strCache>
                <c:ptCount val="1"/>
                <c:pt idx="0">
                  <c:v>%</c:v>
                </c:pt>
              </c:strCache>
            </c:strRef>
          </c:tx>
          <c:spPr>
            <a:ln w="76200" cap="rnd">
              <a:solidFill>
                <a:srgbClr val="8E2C19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5A2525"/>
              </a:solidFill>
              <a:ln w="76200">
                <a:solidFill>
                  <a:srgbClr val="8E2C1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'[Pobreza Multidimensional Tereza.xlsx]Tabela 2'!$B$12:$B$24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'[Pobreza Multidimensional Tereza.xlsx]Tabela 2'!$D$12:$D$24</c:f>
              <c:numCache>
                <c:formatCode>#,##0.0</c:formatCode>
                <c:ptCount val="13"/>
                <c:pt idx="0">
                  <c:v>9.2800000000000011</c:v>
                </c:pt>
                <c:pt idx="1">
                  <c:v>8.8000000000000007</c:v>
                </c:pt>
                <c:pt idx="2">
                  <c:v>8.2100000000000009</c:v>
                </c:pt>
                <c:pt idx="3">
                  <c:v>7.22</c:v>
                </c:pt>
                <c:pt idx="4">
                  <c:v>5.8199999999999985</c:v>
                </c:pt>
                <c:pt idx="5">
                  <c:v>4.6899999999999995</c:v>
                </c:pt>
                <c:pt idx="6">
                  <c:v>3.77</c:v>
                </c:pt>
                <c:pt idx="7">
                  <c:v>2.98</c:v>
                </c:pt>
                <c:pt idx="8">
                  <c:v>2.06</c:v>
                </c:pt>
                <c:pt idx="9">
                  <c:v>1.52</c:v>
                </c:pt>
                <c:pt idx="10">
                  <c:v>1.32</c:v>
                </c:pt>
                <c:pt idx="11">
                  <c:v>1.03</c:v>
                </c:pt>
                <c:pt idx="12">
                  <c:v>1.01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98A-4198-AEDB-31ED8DD6FDB7}"/>
            </c:ext>
          </c:extLst>
        </c:ser>
        <c:axId val="53263360"/>
        <c:axId val="56443648"/>
      </c:scatterChart>
      <c:valAx>
        <c:axId val="53263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443648"/>
        <c:crosses val="autoZero"/>
        <c:crossBetween val="midCat"/>
        <c:majorUnit val="1"/>
      </c:valAx>
      <c:valAx>
        <c:axId val="56443648"/>
        <c:scaling>
          <c:orientation val="minMax"/>
        </c:scaling>
        <c:delete val="1"/>
        <c:axPos val="l"/>
        <c:numFmt formatCode="#,##0.0" sourceLinked="1"/>
        <c:majorTickMark val="none"/>
        <c:tickLblPos val="nextTo"/>
        <c:crossAx val="53263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0"/>
          <c:order val="0"/>
          <c:tx>
            <c:v>Urbano</c:v>
          </c:tx>
          <c:spPr>
            <a:ln w="76200" cap="rnd">
              <a:solidFill>
                <a:srgbClr val="BE898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BE8984"/>
              </a:solidFill>
              <a:ln w="76200">
                <a:solidFill>
                  <a:srgbClr val="BE898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'[Pobreza Multidimensional Tereza.xlsx]Tabela 3'!$B$13:$B$25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'[Pobreza Multidimensional Tereza.xlsx]Tabela 3'!$D$13:$D$25</c:f>
              <c:numCache>
                <c:formatCode>#,##0.0</c:formatCode>
                <c:ptCount val="13"/>
                <c:pt idx="0">
                  <c:v>5.07</c:v>
                </c:pt>
                <c:pt idx="1">
                  <c:v>4.8199999999999985</c:v>
                </c:pt>
                <c:pt idx="2">
                  <c:v>4.1499999999999995</c:v>
                </c:pt>
                <c:pt idx="3">
                  <c:v>3.4499999999999997</c:v>
                </c:pt>
                <c:pt idx="4">
                  <c:v>2.61</c:v>
                </c:pt>
                <c:pt idx="5">
                  <c:v>1.9000000000000001</c:v>
                </c:pt>
                <c:pt idx="6">
                  <c:v>1.44</c:v>
                </c:pt>
                <c:pt idx="7">
                  <c:v>1.180000000000001</c:v>
                </c:pt>
                <c:pt idx="8">
                  <c:v>0.6900000000000005</c:v>
                </c:pt>
                <c:pt idx="9">
                  <c:v>0.46</c:v>
                </c:pt>
                <c:pt idx="10">
                  <c:v>0.39000000000000035</c:v>
                </c:pt>
                <c:pt idx="11">
                  <c:v>0.30000000000000027</c:v>
                </c:pt>
                <c:pt idx="12">
                  <c:v>0.30000000000000027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CF0-4B10-9042-E66569AB36B7}"/>
            </c:ext>
          </c:extLst>
        </c:ser>
        <c:ser>
          <c:idx val="1"/>
          <c:order val="1"/>
          <c:tx>
            <c:v>Rural</c:v>
          </c:tx>
          <c:spPr>
            <a:ln w="76200" cap="rnd">
              <a:solidFill>
                <a:srgbClr val="8E2C19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5A2525"/>
              </a:solidFill>
              <a:ln w="76200">
                <a:solidFill>
                  <a:srgbClr val="8E2C1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'[Pobreza Multidimensional Tereza.xlsx]Tabela 3'!$B$13:$B$25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'[Pobreza Multidimensional Tereza.xlsx]Tabela 3'!$F$13:$F$25</c:f>
              <c:numCache>
                <c:formatCode>#,##0.0</c:formatCode>
                <c:ptCount val="13"/>
                <c:pt idx="0">
                  <c:v>31.9</c:v>
                </c:pt>
                <c:pt idx="1">
                  <c:v>30.39</c:v>
                </c:pt>
                <c:pt idx="2">
                  <c:v>27.74</c:v>
                </c:pt>
                <c:pt idx="3">
                  <c:v>25.18</c:v>
                </c:pt>
                <c:pt idx="4">
                  <c:v>21.439999999999987</c:v>
                </c:pt>
                <c:pt idx="5">
                  <c:v>18.39</c:v>
                </c:pt>
                <c:pt idx="6">
                  <c:v>15.39</c:v>
                </c:pt>
                <c:pt idx="7">
                  <c:v>12.18</c:v>
                </c:pt>
                <c:pt idx="8">
                  <c:v>9.7200000000000024</c:v>
                </c:pt>
                <c:pt idx="9">
                  <c:v>7.38</c:v>
                </c:pt>
                <c:pt idx="10">
                  <c:v>6.37</c:v>
                </c:pt>
                <c:pt idx="11">
                  <c:v>5.2</c:v>
                </c:pt>
                <c:pt idx="12">
                  <c:v>5.0199999999999996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CF0-4B10-9042-E66569AB36B7}"/>
            </c:ext>
          </c:extLst>
        </c:ser>
        <c:axId val="56657792"/>
        <c:axId val="56659328"/>
      </c:scatterChart>
      <c:valAx>
        <c:axId val="56657792"/>
        <c:scaling>
          <c:orientation val="minMax"/>
          <c:max val="2016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659328"/>
        <c:crosses val="autoZero"/>
        <c:crossBetween val="midCat"/>
        <c:majorUnit val="1"/>
      </c:valAx>
      <c:valAx>
        <c:axId val="56659328"/>
        <c:scaling>
          <c:orientation val="minMax"/>
        </c:scaling>
        <c:delete val="1"/>
        <c:axPos val="l"/>
        <c:numFmt formatCode="#,##0.0" sourceLinked="1"/>
        <c:majorTickMark val="none"/>
        <c:tickLblPos val="nextTo"/>
        <c:crossAx val="56657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5.6186340217428334E-2"/>
          <c:y val="8.087482434826733E-2"/>
          <c:w val="0.88708687443237078"/>
          <c:h val="0.63540378888740956"/>
        </c:manualLayout>
      </c:layout>
      <c:scatterChart>
        <c:scatterStyle val="smoothMarker"/>
        <c:ser>
          <c:idx val="0"/>
          <c:order val="0"/>
          <c:tx>
            <c:v>0 a 3 anos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248837087564459E-2"/>
                  <c:y val="-1.8527558817904667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43-47BA-90F1-7DE07852133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LblPos val="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43-47BA-90F1-7DE07852133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LblPos val="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43-47BA-90F1-7DE07852133F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'[Pobreza Multidimensional Tereza.xlsx]Tabela 4'!$B$13:$B$25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'[Pobreza Multidimensional Tereza.xlsx]Tabela 4'!$D$13:$D$25</c:f>
              <c:numCache>
                <c:formatCode>#,##0.0_ ;\-#,##0.0\ </c:formatCode>
                <c:ptCount val="13"/>
                <c:pt idx="0">
                  <c:v>16.55</c:v>
                </c:pt>
                <c:pt idx="1">
                  <c:v>15.870000000000006</c:v>
                </c:pt>
                <c:pt idx="2">
                  <c:v>15.360000000000008</c:v>
                </c:pt>
                <c:pt idx="3">
                  <c:v>14.07</c:v>
                </c:pt>
                <c:pt idx="4">
                  <c:v>11.76</c:v>
                </c:pt>
                <c:pt idx="5">
                  <c:v>8.94</c:v>
                </c:pt>
                <c:pt idx="6">
                  <c:v>7.37</c:v>
                </c:pt>
                <c:pt idx="7">
                  <c:v>6.08</c:v>
                </c:pt>
                <c:pt idx="8">
                  <c:v>3.86</c:v>
                </c:pt>
                <c:pt idx="9">
                  <c:v>2.98</c:v>
                </c:pt>
                <c:pt idx="10">
                  <c:v>2.7</c:v>
                </c:pt>
                <c:pt idx="11">
                  <c:v>2.2400000000000002</c:v>
                </c:pt>
                <c:pt idx="12">
                  <c:v>1.9600000000000011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0643-47BA-90F1-7DE07852133F}"/>
            </c:ext>
          </c:extLst>
        </c:ser>
        <c:ser>
          <c:idx val="1"/>
          <c:order val="1"/>
          <c:tx>
            <c:v>4 e 5 anos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9240508690940254E-2"/>
                  <c:y val="-2.325203222262298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43-47BA-90F1-7DE07852133F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'[Pobreza Multidimensional Tereza.xlsx]Tabela 4'!$B$13:$B$25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'[Pobreza Multidimensional Tereza.xlsx]Tabela 4'!$F$13:$F$25</c:f>
              <c:numCache>
                <c:formatCode>#,##0.0_ ;\-#,##0.0\ </c:formatCode>
                <c:ptCount val="13"/>
                <c:pt idx="0">
                  <c:v>15.27</c:v>
                </c:pt>
                <c:pt idx="1">
                  <c:v>14.850000000000009</c:v>
                </c:pt>
                <c:pt idx="2">
                  <c:v>14.370000000000006</c:v>
                </c:pt>
                <c:pt idx="3">
                  <c:v>13.39</c:v>
                </c:pt>
                <c:pt idx="4">
                  <c:v>11.7</c:v>
                </c:pt>
                <c:pt idx="5">
                  <c:v>8.92</c:v>
                </c:pt>
                <c:pt idx="6">
                  <c:v>7.68</c:v>
                </c:pt>
                <c:pt idx="7">
                  <c:v>6.3199999999999985</c:v>
                </c:pt>
                <c:pt idx="8">
                  <c:v>4.4000000000000004</c:v>
                </c:pt>
                <c:pt idx="9">
                  <c:v>3.19</c:v>
                </c:pt>
                <c:pt idx="10">
                  <c:v>2.79</c:v>
                </c:pt>
                <c:pt idx="11">
                  <c:v>2.2599999999999998</c:v>
                </c:pt>
                <c:pt idx="12">
                  <c:v>2.06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0643-47BA-90F1-7DE07852133F}"/>
            </c:ext>
          </c:extLst>
        </c:ser>
        <c:ser>
          <c:idx val="2"/>
          <c:order val="2"/>
          <c:tx>
            <c:v>6 a 14 anos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8881748584939657E-2"/>
                  <c:y val="2.6106522935708037E-3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643-47BA-90F1-7DE07852133F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4.5631668055145045E-3"/>
                  <c:y val="-3.2554891371562797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643-47BA-90F1-7DE07852133F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'[Pobreza Multidimensional Tereza.xlsx]Tabela 4'!$B$13:$B$25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'[Pobreza Multidimensional Tereza.xlsx]Tabela 4'!$H$13:$H$25</c:f>
              <c:numCache>
                <c:formatCode>#,##0.0_ ;\-#,##0.0\ </c:formatCode>
                <c:ptCount val="13"/>
                <c:pt idx="0">
                  <c:v>14.77</c:v>
                </c:pt>
                <c:pt idx="1">
                  <c:v>14.39</c:v>
                </c:pt>
                <c:pt idx="2">
                  <c:v>13.67</c:v>
                </c:pt>
                <c:pt idx="3">
                  <c:v>11.96</c:v>
                </c:pt>
                <c:pt idx="4">
                  <c:v>10</c:v>
                </c:pt>
                <c:pt idx="5">
                  <c:v>8.4500000000000028</c:v>
                </c:pt>
                <c:pt idx="6">
                  <c:v>7.05</c:v>
                </c:pt>
                <c:pt idx="7">
                  <c:v>5.79</c:v>
                </c:pt>
                <c:pt idx="8">
                  <c:v>4.1199999999999966</c:v>
                </c:pt>
                <c:pt idx="9">
                  <c:v>3.02</c:v>
                </c:pt>
                <c:pt idx="10">
                  <c:v>2.65</c:v>
                </c:pt>
                <c:pt idx="11">
                  <c:v>2.25</c:v>
                </c:pt>
                <c:pt idx="12">
                  <c:v>2.2000000000000002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0643-47BA-90F1-7DE07852133F}"/>
            </c:ext>
          </c:extLst>
        </c:ser>
        <c:ser>
          <c:idx val="3"/>
          <c:order val="3"/>
          <c:tx>
            <c:v>15 a 17 anos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9240508690940254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643-47BA-90F1-7DE07852133F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'[Pobreza Multidimensional Tereza.xlsx]Tabela 4'!$B$13:$B$25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'[Pobreza Multidimensional Tereza.xlsx]Tabela 4'!$J$13:$J$25</c:f>
              <c:numCache>
                <c:formatCode>#,##0.0_ ;\-#,##0.0\ </c:formatCode>
                <c:ptCount val="13"/>
                <c:pt idx="0">
                  <c:v>11.94</c:v>
                </c:pt>
                <c:pt idx="1">
                  <c:v>11.4</c:v>
                </c:pt>
                <c:pt idx="2">
                  <c:v>10.51</c:v>
                </c:pt>
                <c:pt idx="3">
                  <c:v>9.41</c:v>
                </c:pt>
                <c:pt idx="4">
                  <c:v>8.02</c:v>
                </c:pt>
                <c:pt idx="5">
                  <c:v>6.63</c:v>
                </c:pt>
                <c:pt idx="6">
                  <c:v>5.1499999999999995</c:v>
                </c:pt>
                <c:pt idx="7">
                  <c:v>3.98</c:v>
                </c:pt>
                <c:pt idx="8">
                  <c:v>3.18</c:v>
                </c:pt>
                <c:pt idx="9">
                  <c:v>2.4099999999999997</c:v>
                </c:pt>
                <c:pt idx="10">
                  <c:v>1.9500000000000011</c:v>
                </c:pt>
                <c:pt idx="11">
                  <c:v>1.58</c:v>
                </c:pt>
                <c:pt idx="12">
                  <c:v>1.6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B-0643-47BA-90F1-7DE07852133F}"/>
            </c:ext>
          </c:extLst>
        </c:ser>
        <c:ser>
          <c:idx val="4"/>
          <c:order val="4"/>
          <c:tx>
            <c:v>18 a 24 anos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075951204064595E-2"/>
                  <c:y val="-8.455284444590174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643-47BA-90F1-7DE07852133F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'[Pobreza Multidimensional Tereza.xlsx]Tabela 4'!$B$13:$B$25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'[Pobreza Multidimensional Tereza.xlsx]Tabela 4'!$L$13:$L$25</c:f>
              <c:numCache>
                <c:formatCode>#,##0.0_ ;\-#,##0.0\ </c:formatCode>
                <c:ptCount val="13"/>
                <c:pt idx="0">
                  <c:v>8.2000000000000011</c:v>
                </c:pt>
                <c:pt idx="1">
                  <c:v>7.6599999999999975</c:v>
                </c:pt>
                <c:pt idx="2">
                  <c:v>7.06</c:v>
                </c:pt>
                <c:pt idx="3">
                  <c:v>6.3</c:v>
                </c:pt>
                <c:pt idx="4">
                  <c:v>4.92</c:v>
                </c:pt>
                <c:pt idx="5">
                  <c:v>3.82</c:v>
                </c:pt>
                <c:pt idx="6">
                  <c:v>2.9299999999999997</c:v>
                </c:pt>
                <c:pt idx="7">
                  <c:v>2.29</c:v>
                </c:pt>
                <c:pt idx="8">
                  <c:v>1.62</c:v>
                </c:pt>
                <c:pt idx="9">
                  <c:v>1.29</c:v>
                </c:pt>
                <c:pt idx="10">
                  <c:v>1.08</c:v>
                </c:pt>
                <c:pt idx="11">
                  <c:v>0.87000000000000055</c:v>
                </c:pt>
                <c:pt idx="12">
                  <c:v>0.88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D-0643-47BA-90F1-7DE07852133F}"/>
            </c:ext>
          </c:extLst>
        </c:ser>
        <c:ser>
          <c:idx val="5"/>
          <c:order val="5"/>
          <c:tx>
            <c:v>25 a 49 anos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708862701439759E-2"/>
                  <c:y val="-2.1138211111476246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643-47BA-90F1-7DE07852133F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'[Pobreza Multidimensional Tereza.xlsx]Tabela 4'!$B$13:$B$25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'[Pobreza Multidimensional Tereza.xlsx]Tabela 4'!$N$13:$N$25</c:f>
              <c:numCache>
                <c:formatCode>#,##0.0_ ;\-#,##0.0\ </c:formatCode>
                <c:ptCount val="13"/>
                <c:pt idx="0">
                  <c:v>7</c:v>
                </c:pt>
                <c:pt idx="1">
                  <c:v>6.73</c:v>
                </c:pt>
                <c:pt idx="2">
                  <c:v>6.1899999999999995</c:v>
                </c:pt>
                <c:pt idx="3">
                  <c:v>5.53</c:v>
                </c:pt>
                <c:pt idx="4">
                  <c:v>4.38</c:v>
                </c:pt>
                <c:pt idx="5">
                  <c:v>3.58</c:v>
                </c:pt>
                <c:pt idx="6">
                  <c:v>2.9099999999999997</c:v>
                </c:pt>
                <c:pt idx="7">
                  <c:v>2.3099999999999987</c:v>
                </c:pt>
                <c:pt idx="8">
                  <c:v>1.56</c:v>
                </c:pt>
                <c:pt idx="9">
                  <c:v>1.1599999999999988</c:v>
                </c:pt>
                <c:pt idx="10">
                  <c:v>1.07</c:v>
                </c:pt>
                <c:pt idx="11">
                  <c:v>0.79</c:v>
                </c:pt>
                <c:pt idx="12">
                  <c:v>0.81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F-0643-47BA-90F1-7DE07852133F}"/>
            </c:ext>
          </c:extLst>
        </c:ser>
        <c:ser>
          <c:idx val="6"/>
          <c:order val="6"/>
          <c:tx>
            <c:v>50 a 64 anos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708862701439759E-2"/>
                  <c:y val="-2.1138211111476246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643-47BA-90F1-7DE07852133F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'[Pobreza Multidimensional Tereza.xlsx]Tabela 4'!$B$13:$B$25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'[Pobreza Multidimensional Tereza.xlsx]Tabela 4'!$P$13:$P$25</c:f>
              <c:numCache>
                <c:formatCode>#,##0.0_ ;\-#,##0.0\ </c:formatCode>
                <c:ptCount val="13"/>
                <c:pt idx="0">
                  <c:v>5.26</c:v>
                </c:pt>
                <c:pt idx="1">
                  <c:v>4.7699999999999996</c:v>
                </c:pt>
                <c:pt idx="2">
                  <c:v>4.2</c:v>
                </c:pt>
                <c:pt idx="3">
                  <c:v>3.56</c:v>
                </c:pt>
                <c:pt idx="4">
                  <c:v>2.7800000000000002</c:v>
                </c:pt>
                <c:pt idx="5">
                  <c:v>2.2599999999999998</c:v>
                </c:pt>
                <c:pt idx="6">
                  <c:v>1.81</c:v>
                </c:pt>
                <c:pt idx="7">
                  <c:v>1.3</c:v>
                </c:pt>
                <c:pt idx="8">
                  <c:v>1.03</c:v>
                </c:pt>
                <c:pt idx="9">
                  <c:v>0.77000000000000068</c:v>
                </c:pt>
                <c:pt idx="10">
                  <c:v>0.56999999999999995</c:v>
                </c:pt>
                <c:pt idx="11">
                  <c:v>0.42000000000000026</c:v>
                </c:pt>
                <c:pt idx="12">
                  <c:v>0.5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1-0643-47BA-90F1-7DE07852133F}"/>
            </c:ext>
          </c:extLst>
        </c:ser>
        <c:ser>
          <c:idx val="7"/>
          <c:order val="7"/>
          <c:tx>
            <c:v>65 anos ou mais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543572352978082E-2"/>
                  <c:y val="1.6171563713313836E-3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643-47BA-90F1-7DE07852133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4.3804805892746213E-3"/>
                  <c:y val="-4.7243069621111713E-3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643-47BA-90F1-7DE07852133F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8327759127989955E-3"/>
                  <c:y val="-1.3733678845993495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643-47BA-90F1-7DE07852133F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'[Pobreza Multidimensional Tereza.xlsx]Tabela 4'!$B$13:$B$25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'[Pobreza Multidimensional Tereza.xlsx]Tabela 4'!$R$13:$R$25</c:f>
              <c:numCache>
                <c:formatCode>#,##0.0_ ;\-#,##0.0\ </c:formatCode>
                <c:ptCount val="13"/>
                <c:pt idx="0">
                  <c:v>2.2599999999999998</c:v>
                </c:pt>
                <c:pt idx="1">
                  <c:v>1.930000000000001</c:v>
                </c:pt>
                <c:pt idx="2">
                  <c:v>1.74</c:v>
                </c:pt>
                <c:pt idx="3">
                  <c:v>1.22</c:v>
                </c:pt>
                <c:pt idx="4">
                  <c:v>0.62000000000000055</c:v>
                </c:pt>
                <c:pt idx="5">
                  <c:v>0.66000000000000081</c:v>
                </c:pt>
                <c:pt idx="6">
                  <c:v>0.45</c:v>
                </c:pt>
                <c:pt idx="7">
                  <c:v>0.28000000000000008</c:v>
                </c:pt>
                <c:pt idx="8">
                  <c:v>0.21000000000000013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7.0000000000000021E-2</c:v>
                </c:pt>
                <c:pt idx="12">
                  <c:v>7.0000000000000021E-2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5-0643-47BA-90F1-7DE07852133F}"/>
            </c:ext>
          </c:extLst>
        </c:ser>
        <c:axId val="56615680"/>
        <c:axId val="56617216"/>
      </c:scatterChart>
      <c:valAx>
        <c:axId val="56615680"/>
        <c:scaling>
          <c:orientation val="minMax"/>
          <c:max val="2016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617216"/>
        <c:crosses val="autoZero"/>
        <c:crossBetween val="midCat"/>
        <c:majorUnit val="1"/>
      </c:valAx>
      <c:valAx>
        <c:axId val="56617216"/>
        <c:scaling>
          <c:orientation val="minMax"/>
        </c:scaling>
        <c:axPos val="l"/>
        <c:numFmt formatCode="#,##0.0_ ;\-#,##0.0\ 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615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2.655622950488307E-2"/>
                  <c:y val="-2.3812111595773514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D0-45E9-B288-41EEED4C6026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556229504883181E-2"/>
                  <c:y val="-2.3812111595773514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D0-45E9-B288-41EEED4C6026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6556229504883181E-2"/>
                  <c:y val="-6.901542706593153E-3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D0-45E9-B288-41EEED4C6026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655622950488307E-2"/>
                  <c:y val="5.7813839602921299E-3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D0-45E9-B288-41EEED4C6026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D0-45E9-B288-41EEED4C6026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D0-45E9-B288-41EEED4C6026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CD0-45E9-B288-41EEED4C60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'[Pobreza Multidimensional Tereza.xlsx]Tabela 5'!$B$13:$B$25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'[Pobreza Multidimensional Tereza.xlsx]Tabela 5'!$F$13:$F$25</c:f>
              <c:numCache>
                <c:formatCode>#,##0.0</c:formatCode>
                <c:ptCount val="13"/>
                <c:pt idx="0">
                  <c:v>4.4000000000000004</c:v>
                </c:pt>
                <c:pt idx="1">
                  <c:v>3.9299999999999997</c:v>
                </c:pt>
                <c:pt idx="2">
                  <c:v>3.62</c:v>
                </c:pt>
                <c:pt idx="3">
                  <c:v>3.15</c:v>
                </c:pt>
                <c:pt idx="4">
                  <c:v>2.59</c:v>
                </c:pt>
                <c:pt idx="5">
                  <c:v>2.04</c:v>
                </c:pt>
                <c:pt idx="6">
                  <c:v>1.73</c:v>
                </c:pt>
                <c:pt idx="7">
                  <c:v>1.28</c:v>
                </c:pt>
                <c:pt idx="8">
                  <c:v>0.78</c:v>
                </c:pt>
                <c:pt idx="9">
                  <c:v>0.55000000000000004</c:v>
                </c:pt>
                <c:pt idx="10">
                  <c:v>0.45</c:v>
                </c:pt>
                <c:pt idx="11">
                  <c:v>0.35000000000000026</c:v>
                </c:pt>
                <c:pt idx="12">
                  <c:v>0.31000000000000028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ACD0-45E9-B288-41EEED4C6026}"/>
            </c:ext>
            <c:ext xmlns:c15="http://schemas.microsoft.com/office/drawing/2012/chart" uri="{02D57815-91ED-43cb-92C2-25804820EDAC}">
              <c15:filteredSeriesTitle>
                <c15:tx>
                  <c:v>Branco/Amarelo</c:v>
                </c15:tx>
              </c15:filteredSeriesTitle>
            </c:ext>
          </c:extLst>
        </c:ser>
        <c:ser>
          <c:idx val="1"/>
          <c:order val="1"/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'[Pobreza Multidimensional Tereza.xlsx]Tabela 5'!$B$13:$B$25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'[Pobreza Multidimensional Tereza.xlsx]Tabela 5'!$H$13:$H$25</c:f>
              <c:numCache>
                <c:formatCode>#,##0.0</c:formatCode>
                <c:ptCount val="13"/>
                <c:pt idx="0">
                  <c:v>14.94</c:v>
                </c:pt>
                <c:pt idx="1">
                  <c:v>14.229999999999999</c:v>
                </c:pt>
                <c:pt idx="2">
                  <c:v>13.129999999999999</c:v>
                </c:pt>
                <c:pt idx="3">
                  <c:v>11.34</c:v>
                </c:pt>
                <c:pt idx="4">
                  <c:v>9.07</c:v>
                </c:pt>
                <c:pt idx="5">
                  <c:v>7.3199999999999985</c:v>
                </c:pt>
                <c:pt idx="6">
                  <c:v>5.7</c:v>
                </c:pt>
                <c:pt idx="7">
                  <c:v>4.59</c:v>
                </c:pt>
                <c:pt idx="8">
                  <c:v>3.23</c:v>
                </c:pt>
                <c:pt idx="9">
                  <c:v>2.3299999999999987</c:v>
                </c:pt>
                <c:pt idx="10">
                  <c:v>2.0099999999999998</c:v>
                </c:pt>
                <c:pt idx="11">
                  <c:v>1.56</c:v>
                </c:pt>
                <c:pt idx="12">
                  <c:v>1.54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ACD0-45E9-B288-41EEED4C6026}"/>
            </c:ext>
            <c:ext xmlns:c15="http://schemas.microsoft.com/office/drawing/2012/chart" uri="{02D57815-91ED-43cb-92C2-25804820EDAC}">
              <c15:filteredSeriesTitle>
                <c15:tx>
                  <c:v>Preto/Pardo</c:v>
                </c15:tx>
              </c15:filteredSeriesTitle>
            </c:ext>
          </c:extLst>
        </c:ser>
        <c:ser>
          <c:idx val="2"/>
          <c:order val="2"/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2.655622950488307E-2"/>
                  <c:y val="-2.3812111595773514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CD0-45E9-B288-41EEED4C602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655622950488307E-2"/>
                  <c:y val="-2.1698290484626001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CD0-45E9-B288-41EEED4C6026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556229504883181E-2"/>
                  <c:y val="-2.3812111595773514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CD0-45E9-B288-41EEED4C6026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7872685253570569E-2"/>
                  <c:y val="-1.1129184928888241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CD0-45E9-B288-41EEED4C6026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5239773756195544E-2"/>
                  <c:y val="-2.6739004842980542E-3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CD0-45E9-B288-41EEED4C60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'[Pobreza Multidimensional Tereza.xlsx]Tabela 5'!$B$13:$B$25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'[Pobreza Multidimensional Tereza.xlsx]Tabela 5'!$L$13:$L$25</c:f>
              <c:numCache>
                <c:formatCode>#,##0.0</c:formatCode>
                <c:ptCount val="13"/>
                <c:pt idx="0">
                  <c:v>9.2800000000000011</c:v>
                </c:pt>
                <c:pt idx="1">
                  <c:v>8.8000000000000007</c:v>
                </c:pt>
                <c:pt idx="2">
                  <c:v>8.2100000000000009</c:v>
                </c:pt>
                <c:pt idx="3">
                  <c:v>7.22</c:v>
                </c:pt>
                <c:pt idx="4">
                  <c:v>5.8199999999999985</c:v>
                </c:pt>
                <c:pt idx="5">
                  <c:v>4.6899999999999995</c:v>
                </c:pt>
                <c:pt idx="6">
                  <c:v>3.77</c:v>
                </c:pt>
                <c:pt idx="7">
                  <c:v>2.98</c:v>
                </c:pt>
                <c:pt idx="8">
                  <c:v>2.06</c:v>
                </c:pt>
                <c:pt idx="9">
                  <c:v>1.52</c:v>
                </c:pt>
                <c:pt idx="10">
                  <c:v>1.32</c:v>
                </c:pt>
                <c:pt idx="11">
                  <c:v>1.03</c:v>
                </c:pt>
                <c:pt idx="12">
                  <c:v>1.01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E-ACD0-45E9-B288-41EEED4C6026}"/>
            </c:ext>
            <c:ext xmlns:c15="http://schemas.microsoft.com/office/drawing/2012/chart" uri="{02D57815-91ED-43cb-92C2-25804820EDAC}">
              <c15:filteredSeriesTitle>
                <c15:tx>
                  <c:v>Brasil</c:v>
                </c15:tx>
              </c15:filteredSeriesTitle>
            </c:ext>
          </c:extLst>
        </c:ser>
        <c:axId val="56874112"/>
        <c:axId val="56875648"/>
      </c:scatterChart>
      <c:valAx>
        <c:axId val="56874112"/>
        <c:scaling>
          <c:orientation val="minMax"/>
          <c:max val="2016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875648"/>
        <c:crosses val="autoZero"/>
        <c:crossBetween val="midCat"/>
        <c:majorUnit val="1"/>
      </c:valAx>
      <c:valAx>
        <c:axId val="56875648"/>
        <c:scaling>
          <c:orientation val="minMax"/>
        </c:scaling>
        <c:delete val="1"/>
        <c:axPos val="l"/>
        <c:numFmt formatCode="#,##0.0" sourceLinked="1"/>
        <c:majorTickMark val="none"/>
        <c:tickLblPos val="nextTo"/>
        <c:crossAx val="56874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92206254145296"/>
          <c:y val="0.8859347505735915"/>
          <c:w val="0.31351476369718095"/>
          <c:h val="6.668573453792538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31179954512515E-2"/>
          <c:y val="3.8739563371566851E-2"/>
          <c:w val="0.92799199812203392"/>
          <c:h val="0.73218009415286012"/>
        </c:manualLayout>
      </c:layout>
      <c:scatterChart>
        <c:scatterStyle val="smoothMarker"/>
        <c:ser>
          <c:idx val="0"/>
          <c:order val="0"/>
          <c:tx>
            <c:v>Norte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673990617920512E-2"/>
                  <c:y val="-9.888469241908131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3AF-4E17-BD94-7FF33AA15A94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'[Pobreza Multidimensional Tereza.xlsx]Tabela 6'!$B$15:$B$25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xVal>
          <c:yVal>
            <c:numRef>
              <c:f>'[Pobreza Multidimensional Tereza.xlsx]Tabela 6'!$D$15:$D$25</c:f>
              <c:numCache>
                <c:formatCode>#,##0.0</c:formatCode>
                <c:ptCount val="11"/>
                <c:pt idx="0">
                  <c:v>15.15</c:v>
                </c:pt>
                <c:pt idx="1">
                  <c:v>14.360000000000008</c:v>
                </c:pt>
                <c:pt idx="2">
                  <c:v>11.38</c:v>
                </c:pt>
                <c:pt idx="3">
                  <c:v>9.0500000000000007</c:v>
                </c:pt>
                <c:pt idx="4">
                  <c:v>7.14</c:v>
                </c:pt>
                <c:pt idx="5">
                  <c:v>6.79</c:v>
                </c:pt>
                <c:pt idx="6">
                  <c:v>5.4300000000000024</c:v>
                </c:pt>
                <c:pt idx="7">
                  <c:v>4.18</c:v>
                </c:pt>
                <c:pt idx="8">
                  <c:v>3.4899999999999998</c:v>
                </c:pt>
                <c:pt idx="9">
                  <c:v>2.67</c:v>
                </c:pt>
                <c:pt idx="10">
                  <c:v>2.63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3AF-4E17-BD94-7FF33AA15A94}"/>
            </c:ext>
          </c:extLst>
        </c:ser>
        <c:ser>
          <c:idx val="1"/>
          <c:order val="1"/>
          <c:tx>
            <c:v>Nordeste</c:v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531556325388467E-2"/>
                  <c:y val="-8.220235736886814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3AF-4E17-BD94-7FF33AA15A9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3AF-4E17-BD94-7FF33AA15A94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3AF-4E17-BD94-7FF33AA15A94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'[Pobreza Multidimensional Tereza.xlsx]Tabela 6'!$B$15:$B$25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xVal>
          <c:yVal>
            <c:numRef>
              <c:f>'[Pobreza Multidimensional Tereza.xlsx]Tabela 6'!$F$15:$F$25</c:f>
              <c:numCache>
                <c:formatCode>#,##0.0</c:formatCode>
                <c:ptCount val="11"/>
                <c:pt idx="0">
                  <c:v>20.03</c:v>
                </c:pt>
                <c:pt idx="1">
                  <c:v>17.75</c:v>
                </c:pt>
                <c:pt idx="2">
                  <c:v>14.67</c:v>
                </c:pt>
                <c:pt idx="3">
                  <c:v>11.729999999999999</c:v>
                </c:pt>
                <c:pt idx="4">
                  <c:v>9.89</c:v>
                </c:pt>
                <c:pt idx="5">
                  <c:v>7.56</c:v>
                </c:pt>
                <c:pt idx="6">
                  <c:v>5.34</c:v>
                </c:pt>
                <c:pt idx="7">
                  <c:v>3.7600000000000002</c:v>
                </c:pt>
                <c:pt idx="8">
                  <c:v>3.3299999999999987</c:v>
                </c:pt>
                <c:pt idx="9">
                  <c:v>2.57</c:v>
                </c:pt>
                <c:pt idx="10">
                  <c:v>2.61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3AF-4E17-BD94-7FF33AA15A94}"/>
            </c:ext>
          </c:extLst>
        </c:ser>
        <c:ser>
          <c:idx val="2"/>
          <c:order val="2"/>
          <c:tx>
            <c:v>Sudeste</c:v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701854388591827E-2"/>
                  <c:y val="3.992702675034599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3AF-4E17-BD94-7FF33AA15A94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'[Pobreza Multidimensional Tereza.xlsx]Tabela 6'!$B$15:$B$25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xVal>
          <c:yVal>
            <c:numRef>
              <c:f>'[Pobreza Multidimensional Tereza.xlsx]Tabela 6'!$H$15:$H$25</c:f>
              <c:numCache>
                <c:formatCode>#,##0.0</c:formatCode>
                <c:ptCount val="11"/>
                <c:pt idx="0">
                  <c:v>1.86</c:v>
                </c:pt>
                <c:pt idx="1">
                  <c:v>1.56</c:v>
                </c:pt>
                <c:pt idx="2">
                  <c:v>1.02</c:v>
                </c:pt>
                <c:pt idx="3">
                  <c:v>0.86000000000000054</c:v>
                </c:pt>
                <c:pt idx="4">
                  <c:v>0.55000000000000004</c:v>
                </c:pt>
                <c:pt idx="5">
                  <c:v>0.43000000000000027</c:v>
                </c:pt>
                <c:pt idx="6">
                  <c:v>0.19</c:v>
                </c:pt>
                <c:pt idx="7">
                  <c:v>0.2</c:v>
                </c:pt>
                <c:pt idx="8">
                  <c:v>0.12000000000000002</c:v>
                </c:pt>
                <c:pt idx="9">
                  <c:v>0.15000000000000013</c:v>
                </c:pt>
                <c:pt idx="10">
                  <c:v>9.0000000000000024E-2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33AF-4E17-BD94-7FF33AA15A94}"/>
            </c:ext>
          </c:extLst>
        </c:ser>
        <c:ser>
          <c:idx val="3"/>
          <c:order val="3"/>
          <c:tx>
            <c:v>Sul</c:v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896834960503828E-2"/>
                  <c:y val="-1.665615595550960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3AF-4E17-BD94-7FF33AA15A94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'[Pobreza Multidimensional Tereza.xlsx]Tabela 6'!$B$15:$B$25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xVal>
          <c:yVal>
            <c:numRef>
              <c:f>'[Pobreza Multidimensional Tereza.xlsx]Tabela 6'!$J$15:$J$25</c:f>
              <c:numCache>
                <c:formatCode>#,##0.0</c:formatCode>
                <c:ptCount val="11"/>
                <c:pt idx="0">
                  <c:v>2.48</c:v>
                </c:pt>
                <c:pt idx="1">
                  <c:v>1.85</c:v>
                </c:pt>
                <c:pt idx="2">
                  <c:v>1.52</c:v>
                </c:pt>
                <c:pt idx="3">
                  <c:v>1.22</c:v>
                </c:pt>
                <c:pt idx="4">
                  <c:v>0.66000000000000081</c:v>
                </c:pt>
                <c:pt idx="5">
                  <c:v>0.48000000000000026</c:v>
                </c:pt>
                <c:pt idx="6">
                  <c:v>0.24000000000000013</c:v>
                </c:pt>
                <c:pt idx="7">
                  <c:v>0.15000000000000013</c:v>
                </c:pt>
                <c:pt idx="8">
                  <c:v>0.12000000000000002</c:v>
                </c:pt>
                <c:pt idx="9">
                  <c:v>0.14000000000000001</c:v>
                </c:pt>
                <c:pt idx="10">
                  <c:v>0.12000000000000002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33AF-4E17-BD94-7FF33AA15A94}"/>
            </c:ext>
          </c:extLst>
        </c:ser>
        <c:ser>
          <c:idx val="4"/>
          <c:order val="4"/>
          <c:tx>
            <c:v>Centro-Oeste</c:v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458800377107567E-2"/>
                  <c:y val="-2.933895050744464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3AF-4E17-BD94-7FF33AA15A9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9307794602126815E-16"/>
                  <c:y val="-1.90243900003280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3AF-4E17-BD94-7FF33AA15A94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3AF-4E17-BD94-7FF33AA15A94}"/>
                </c:ext>
                <c:ext xmlns:c15="http://schemas.microsoft.com/office/drawing/2012/chart" uri="{CE6537A1-D6FC-4f65-9D91-7224C49458BB}"/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'[Pobreza Multidimensional Tereza.xlsx]Tabela 6'!$B$15:$B$25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xVal>
          <c:yVal>
            <c:numRef>
              <c:f>'[Pobreza Multidimensional Tereza.xlsx]Tabela 6'!$L$15:$L$25</c:f>
              <c:numCache>
                <c:formatCode>#,##0.0</c:formatCode>
                <c:ptCount val="11"/>
                <c:pt idx="0">
                  <c:v>3.3899999999999997</c:v>
                </c:pt>
                <c:pt idx="1">
                  <c:v>2.69</c:v>
                </c:pt>
                <c:pt idx="2">
                  <c:v>1.9700000000000011</c:v>
                </c:pt>
                <c:pt idx="3">
                  <c:v>1.59</c:v>
                </c:pt>
                <c:pt idx="4">
                  <c:v>1.06</c:v>
                </c:pt>
                <c:pt idx="5">
                  <c:v>0.70000000000000051</c:v>
                </c:pt>
                <c:pt idx="6">
                  <c:v>0.24000000000000013</c:v>
                </c:pt>
                <c:pt idx="7">
                  <c:v>0.18000000000000013</c:v>
                </c:pt>
                <c:pt idx="8">
                  <c:v>0.26</c:v>
                </c:pt>
                <c:pt idx="9">
                  <c:v>0.14000000000000001</c:v>
                </c:pt>
                <c:pt idx="10">
                  <c:v>9.0000000000000024E-2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D-33AF-4E17-BD94-7FF33AA15A94}"/>
            </c:ext>
          </c:extLst>
        </c:ser>
        <c:axId val="59228544"/>
        <c:axId val="59230080"/>
      </c:scatterChart>
      <c:valAx>
        <c:axId val="59228544"/>
        <c:scaling>
          <c:orientation val="minMax"/>
          <c:max val="2016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230080"/>
        <c:crosses val="autoZero"/>
        <c:crossBetween val="midCat"/>
        <c:majorUnit val="1"/>
      </c:valAx>
      <c:valAx>
        <c:axId val="59230080"/>
        <c:scaling>
          <c:orientation val="minMax"/>
        </c:scaling>
        <c:delete val="1"/>
        <c:axPos val="l"/>
        <c:numFmt formatCode="#,##0.0" sourceLinked="1"/>
        <c:majorTickMark val="none"/>
        <c:tickLblPos val="nextTo"/>
        <c:crossAx val="59228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plotArea>
      <c:layout>
        <c:manualLayout>
          <c:layoutTarget val="inner"/>
          <c:xMode val="edge"/>
          <c:yMode val="edge"/>
          <c:x val="4.961219441782895E-2"/>
          <c:y val="3.4042549681812515E-2"/>
          <c:w val="0.92560045670713431"/>
          <c:h val="0.70904300846238832"/>
        </c:manualLayout>
      </c:layout>
      <c:lineChart>
        <c:grouping val="standard"/>
        <c:ser>
          <c:idx val="0"/>
          <c:order val="0"/>
          <c:tx>
            <c:strRef>
              <c:f>'Divida Bruta'!$I$97</c:f>
              <c:strCache>
                <c:ptCount val="1"/>
                <c:pt idx="0">
                  <c:v>DBGG Velha</c:v>
                </c:pt>
              </c:strCache>
            </c:strRef>
          </c:tx>
          <c:marker>
            <c:symbol val="none"/>
          </c:marker>
          <c:cat>
            <c:numRef>
              <c:f>'Divida Bruta'!$H$98:$H$327</c:f>
              <c:numCache>
                <c:formatCode>mmm/yy</c:formatCode>
                <c:ptCount val="230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</c:numCache>
            </c:numRef>
          </c:cat>
          <c:val>
            <c:numRef>
              <c:f>'Divida Bruta'!$I$98:$I$327</c:f>
              <c:numCache>
                <c:formatCode>#,##0.0</c:formatCode>
                <c:ptCount val="230"/>
                <c:pt idx="0">
                  <c:v>40.210219311740957</c:v>
                </c:pt>
                <c:pt idx="1">
                  <c:v>40.662548410443371</c:v>
                </c:pt>
                <c:pt idx="2">
                  <c:v>41.1542585737661</c:v>
                </c:pt>
                <c:pt idx="3">
                  <c:v>41.315448323022927</c:v>
                </c:pt>
                <c:pt idx="4">
                  <c:v>40.653849513600889</c:v>
                </c:pt>
                <c:pt idx="5">
                  <c:v>43.091807561115772</c:v>
                </c:pt>
                <c:pt idx="6">
                  <c:v>43.740966519111296</c:v>
                </c:pt>
                <c:pt idx="7">
                  <c:v>43.634557835331101</c:v>
                </c:pt>
                <c:pt idx="8">
                  <c:v>43.874888566154567</c:v>
                </c:pt>
                <c:pt idx="9">
                  <c:v>45.319802715053946</c:v>
                </c:pt>
                <c:pt idx="10">
                  <c:v>48.212285639381506</c:v>
                </c:pt>
                <c:pt idx="11">
                  <c:v>50.587336114062197</c:v>
                </c:pt>
                <c:pt idx="12">
                  <c:v>57.986339596592757</c:v>
                </c:pt>
                <c:pt idx="13">
                  <c:v>58.986005790741402</c:v>
                </c:pt>
                <c:pt idx="14">
                  <c:v>57.398748513739648</c:v>
                </c:pt>
                <c:pt idx="15">
                  <c:v>58.996312401521543</c:v>
                </c:pt>
                <c:pt idx="16">
                  <c:v>54.784849171150448</c:v>
                </c:pt>
                <c:pt idx="17">
                  <c:v>56.080178800459926</c:v>
                </c:pt>
                <c:pt idx="18">
                  <c:v>56.302624117955652</c:v>
                </c:pt>
                <c:pt idx="19">
                  <c:v>57.938990053866945</c:v>
                </c:pt>
                <c:pt idx="20">
                  <c:v>58.816960357792127</c:v>
                </c:pt>
                <c:pt idx="21">
                  <c:v>59.762026334620174</c:v>
                </c:pt>
                <c:pt idx="22">
                  <c:v>59.895723821252773</c:v>
                </c:pt>
                <c:pt idx="23">
                  <c:v>57.099172068303112</c:v>
                </c:pt>
                <c:pt idx="24">
                  <c:v>57.156035180035353</c:v>
                </c:pt>
                <c:pt idx="25">
                  <c:v>56.812532713933031</c:v>
                </c:pt>
                <c:pt idx="26">
                  <c:v>57.482956892711783</c:v>
                </c:pt>
                <c:pt idx="27">
                  <c:v>57.884151722081832</c:v>
                </c:pt>
                <c:pt idx="28">
                  <c:v>61.56712127452267</c:v>
                </c:pt>
                <c:pt idx="29">
                  <c:v>61.749786542601733</c:v>
                </c:pt>
                <c:pt idx="30">
                  <c:v>62.501029577498883</c:v>
                </c:pt>
                <c:pt idx="31">
                  <c:v>62.228238875751408</c:v>
                </c:pt>
                <c:pt idx="32">
                  <c:v>62.37862217990444</c:v>
                </c:pt>
                <c:pt idx="33">
                  <c:v>62.289088249156578</c:v>
                </c:pt>
                <c:pt idx="34">
                  <c:v>61.792462145334163</c:v>
                </c:pt>
                <c:pt idx="35">
                  <c:v>62.197675407725178</c:v>
                </c:pt>
                <c:pt idx="36">
                  <c:v>62.132804530778429</c:v>
                </c:pt>
                <c:pt idx="37">
                  <c:v>62.25893687069852</c:v>
                </c:pt>
                <c:pt idx="38">
                  <c:v>63.24661889923896</c:v>
                </c:pt>
                <c:pt idx="39">
                  <c:v>63.12271197053289</c:v>
                </c:pt>
                <c:pt idx="40">
                  <c:v>63.903780549113222</c:v>
                </c:pt>
                <c:pt idx="41">
                  <c:v>65.078666931000811</c:v>
                </c:pt>
                <c:pt idx="42">
                  <c:v>65.201417467136935</c:v>
                </c:pt>
                <c:pt idx="43">
                  <c:v>66.264272173139716</c:v>
                </c:pt>
                <c:pt idx="44">
                  <c:v>67.899923091750424</c:v>
                </c:pt>
                <c:pt idx="45">
                  <c:v>69.448297517595648</c:v>
                </c:pt>
                <c:pt idx="46">
                  <c:v>68.056841927007881</c:v>
                </c:pt>
                <c:pt idx="47">
                  <c:v>67.330684918284518</c:v>
                </c:pt>
                <c:pt idx="48">
                  <c:v>68.366566344769552</c:v>
                </c:pt>
                <c:pt idx="49">
                  <c:v>67.76034949942391</c:v>
                </c:pt>
                <c:pt idx="50">
                  <c:v>67.384565774980842</c:v>
                </c:pt>
                <c:pt idx="51">
                  <c:v>68.400928977863757</c:v>
                </c:pt>
                <c:pt idx="52">
                  <c:v>69.777223578539136</c:v>
                </c:pt>
                <c:pt idx="53">
                  <c:v>71.957549606020365</c:v>
                </c:pt>
                <c:pt idx="54">
                  <c:v>78.07540735229378</c:v>
                </c:pt>
                <c:pt idx="55">
                  <c:v>74.039332712981292</c:v>
                </c:pt>
                <c:pt idx="56">
                  <c:v>81.024174453926449</c:v>
                </c:pt>
                <c:pt idx="57">
                  <c:v>77.441677823812967</c:v>
                </c:pt>
                <c:pt idx="58">
                  <c:v>77.34375758122691</c:v>
                </c:pt>
                <c:pt idx="59">
                  <c:v>76.095100501609679</c:v>
                </c:pt>
                <c:pt idx="60">
                  <c:v>77.358871415594621</c:v>
                </c:pt>
                <c:pt idx="61">
                  <c:v>77.802243446495055</c:v>
                </c:pt>
                <c:pt idx="62">
                  <c:v>76.105975900870348</c:v>
                </c:pt>
                <c:pt idx="63">
                  <c:v>72.299626843995227</c:v>
                </c:pt>
                <c:pt idx="64">
                  <c:v>73.715350499965965</c:v>
                </c:pt>
                <c:pt idx="65">
                  <c:v>73.366021740844644</c:v>
                </c:pt>
                <c:pt idx="66">
                  <c:v>74.431468742756849</c:v>
                </c:pt>
                <c:pt idx="67">
                  <c:v>74.21296570698965</c:v>
                </c:pt>
                <c:pt idx="68">
                  <c:v>74.348769865030263</c:v>
                </c:pt>
                <c:pt idx="69">
                  <c:v>73.454408758472809</c:v>
                </c:pt>
                <c:pt idx="70">
                  <c:v>73.604745825371282</c:v>
                </c:pt>
                <c:pt idx="71">
                  <c:v>71.513664771695446</c:v>
                </c:pt>
                <c:pt idx="72">
                  <c:v>71.589939443846902</c:v>
                </c:pt>
                <c:pt idx="73">
                  <c:v>71.698930261357333</c:v>
                </c:pt>
                <c:pt idx="74">
                  <c:v>72.186219231101646</c:v>
                </c:pt>
                <c:pt idx="75">
                  <c:v>71.312519861790022</c:v>
                </c:pt>
                <c:pt idx="76">
                  <c:v>70.692594041004213</c:v>
                </c:pt>
                <c:pt idx="77">
                  <c:v>70.818838856797825</c:v>
                </c:pt>
                <c:pt idx="78">
                  <c:v>69.527755351161858</c:v>
                </c:pt>
                <c:pt idx="79">
                  <c:v>68.784572716192088</c:v>
                </c:pt>
                <c:pt idx="80">
                  <c:v>68.601761881412486</c:v>
                </c:pt>
                <c:pt idx="81">
                  <c:v>68.59875809830595</c:v>
                </c:pt>
                <c:pt idx="82">
                  <c:v>67.72097068832953</c:v>
                </c:pt>
                <c:pt idx="83">
                  <c:v>68.025026266107076</c:v>
                </c:pt>
                <c:pt idx="84">
                  <c:v>67.767369749454204</c:v>
                </c:pt>
                <c:pt idx="85">
                  <c:v>67.794528843743933</c:v>
                </c:pt>
                <c:pt idx="86">
                  <c:v>68.923578986624634</c:v>
                </c:pt>
                <c:pt idx="87">
                  <c:v>67.594409689276489</c:v>
                </c:pt>
                <c:pt idx="88">
                  <c:v>67.439935298677767</c:v>
                </c:pt>
                <c:pt idx="89">
                  <c:v>67.665823913149211</c:v>
                </c:pt>
                <c:pt idx="90">
                  <c:v>67.554523057645923</c:v>
                </c:pt>
                <c:pt idx="91">
                  <c:v>67.330506563240405</c:v>
                </c:pt>
                <c:pt idx="92">
                  <c:v>67.280179715932576</c:v>
                </c:pt>
                <c:pt idx="93">
                  <c:v>66.878605504521545</c:v>
                </c:pt>
                <c:pt idx="94">
                  <c:v>67.519295958660933</c:v>
                </c:pt>
                <c:pt idx="95">
                  <c:v>66.968497334773247</c:v>
                </c:pt>
                <c:pt idx="96">
                  <c:v>66.510863563335349</c:v>
                </c:pt>
                <c:pt idx="97">
                  <c:v>66.748825173332534</c:v>
                </c:pt>
                <c:pt idx="98">
                  <c:v>66.989250046940796</c:v>
                </c:pt>
                <c:pt idx="99">
                  <c:v>64.382906948838212</c:v>
                </c:pt>
                <c:pt idx="100">
                  <c:v>63.511470510952421</c:v>
                </c:pt>
                <c:pt idx="101">
                  <c:v>64.522112077845847</c:v>
                </c:pt>
                <c:pt idx="102">
                  <c:v>63.262496912678621</c:v>
                </c:pt>
                <c:pt idx="103">
                  <c:v>63.533158158390357</c:v>
                </c:pt>
                <c:pt idx="104">
                  <c:v>64.675474229660807</c:v>
                </c:pt>
                <c:pt idx="105">
                  <c:v>64.117644119691008</c:v>
                </c:pt>
                <c:pt idx="106">
                  <c:v>64.522686274381499</c:v>
                </c:pt>
                <c:pt idx="107">
                  <c:v>64.59882500975948</c:v>
                </c:pt>
                <c:pt idx="108">
                  <c:v>63.602983898747922</c:v>
                </c:pt>
                <c:pt idx="109">
                  <c:v>64.694639675479863</c:v>
                </c:pt>
                <c:pt idx="110">
                  <c:v>64.492223023181225</c:v>
                </c:pt>
                <c:pt idx="111">
                  <c:v>63.670277161317969</c:v>
                </c:pt>
                <c:pt idx="112">
                  <c:v>63.996762270289231</c:v>
                </c:pt>
                <c:pt idx="113">
                  <c:v>64.275689746250478</c:v>
                </c:pt>
                <c:pt idx="114">
                  <c:v>62.161687623665401</c:v>
                </c:pt>
                <c:pt idx="115">
                  <c:v>62.680673276416222</c:v>
                </c:pt>
                <c:pt idx="116">
                  <c:v>62.464623388419781</c:v>
                </c:pt>
                <c:pt idx="117">
                  <c:v>62.697833721954012</c:v>
                </c:pt>
                <c:pt idx="118">
                  <c:v>63.144306693820802</c:v>
                </c:pt>
                <c:pt idx="119">
                  <c:v>63.024659012749872</c:v>
                </c:pt>
                <c:pt idx="120">
                  <c:v>61.302108720914681</c:v>
                </c:pt>
                <c:pt idx="121">
                  <c:v>61.902774854783651</c:v>
                </c:pt>
                <c:pt idx="122">
                  <c:v>61.934743289743238</c:v>
                </c:pt>
                <c:pt idx="123">
                  <c:v>59.834161315516134</c:v>
                </c:pt>
                <c:pt idx="124">
                  <c:v>60.040577204986398</c:v>
                </c:pt>
                <c:pt idx="125">
                  <c:v>61.375885692277997</c:v>
                </c:pt>
                <c:pt idx="126">
                  <c:v>58.029979906852461</c:v>
                </c:pt>
                <c:pt idx="127">
                  <c:v>58.263470781935382</c:v>
                </c:pt>
                <c:pt idx="128">
                  <c:v>58.156576099438148</c:v>
                </c:pt>
                <c:pt idx="129">
                  <c:v>57.948899307258202</c:v>
                </c:pt>
                <c:pt idx="130">
                  <c:v>58.454813721837972</c:v>
                </c:pt>
                <c:pt idx="131">
                  <c:v>61.420075759780396</c:v>
                </c:pt>
                <c:pt idx="132">
                  <c:v>58.660591701422597</c:v>
                </c:pt>
                <c:pt idx="133">
                  <c:v>59.526967978661446</c:v>
                </c:pt>
                <c:pt idx="134">
                  <c:v>60.199019929482972</c:v>
                </c:pt>
                <c:pt idx="135">
                  <c:v>59.251402166781922</c:v>
                </c:pt>
                <c:pt idx="136">
                  <c:v>59.109671430639196</c:v>
                </c:pt>
                <c:pt idx="137">
                  <c:v>61.11536821336118</c:v>
                </c:pt>
                <c:pt idx="138">
                  <c:v>61.470413215629399</c:v>
                </c:pt>
                <c:pt idx="139">
                  <c:v>63.005102489312272</c:v>
                </c:pt>
                <c:pt idx="140">
                  <c:v>63.111035230444308</c:v>
                </c:pt>
                <c:pt idx="141">
                  <c:v>62.737351686402306</c:v>
                </c:pt>
                <c:pt idx="142">
                  <c:v>62.763897066830452</c:v>
                </c:pt>
                <c:pt idx="143">
                  <c:v>64.701580467460445</c:v>
                </c:pt>
                <c:pt idx="144">
                  <c:v>61.699152874863223</c:v>
                </c:pt>
                <c:pt idx="145">
                  <c:v>62.10481621113842</c:v>
                </c:pt>
                <c:pt idx="146">
                  <c:v>62.989115927103562</c:v>
                </c:pt>
                <c:pt idx="147">
                  <c:v>64.577628197331848</c:v>
                </c:pt>
                <c:pt idx="148">
                  <c:v>64.925464837157008</c:v>
                </c:pt>
                <c:pt idx="149">
                  <c:v>64.139581633138079</c:v>
                </c:pt>
                <c:pt idx="150">
                  <c:v>63.0258374404631</c:v>
                </c:pt>
                <c:pt idx="151">
                  <c:v>62.499424530611101</c:v>
                </c:pt>
                <c:pt idx="152">
                  <c:v>62.321544431921879</c:v>
                </c:pt>
                <c:pt idx="153">
                  <c:v>62.266267011571941</c:v>
                </c:pt>
                <c:pt idx="154">
                  <c:v>62.13978549427005</c:v>
                </c:pt>
                <c:pt idx="155">
                  <c:v>62.433201821893583</c:v>
                </c:pt>
                <c:pt idx="156">
                  <c:v>59.86709370879732</c:v>
                </c:pt>
                <c:pt idx="157">
                  <c:v>60.288460277214284</c:v>
                </c:pt>
                <c:pt idx="158">
                  <c:v>60.363474786579111</c:v>
                </c:pt>
                <c:pt idx="159">
                  <c:v>60.993781747199812</c:v>
                </c:pt>
                <c:pt idx="160">
                  <c:v>60.498689814354748</c:v>
                </c:pt>
                <c:pt idx="161">
                  <c:v>61.08168127034363</c:v>
                </c:pt>
                <c:pt idx="162">
                  <c:v>58.57560377872624</c:v>
                </c:pt>
                <c:pt idx="163">
                  <c:v>59.065147560259902</c:v>
                </c:pt>
                <c:pt idx="164">
                  <c:v>59.985752005369982</c:v>
                </c:pt>
                <c:pt idx="165">
                  <c:v>59.824001639813972</c:v>
                </c:pt>
                <c:pt idx="166">
                  <c:v>60.274652692006327</c:v>
                </c:pt>
                <c:pt idx="167">
                  <c:v>60.633710919972522</c:v>
                </c:pt>
                <c:pt idx="168">
                  <c:v>59.491141520294946</c:v>
                </c:pt>
                <c:pt idx="169">
                  <c:v>61.20665312158647</c:v>
                </c:pt>
                <c:pt idx="170">
                  <c:v>60.017527866485402</c:v>
                </c:pt>
                <c:pt idx="171">
                  <c:v>60.853575690315296</c:v>
                </c:pt>
                <c:pt idx="172">
                  <c:v>61.572395145595692</c:v>
                </c:pt>
                <c:pt idx="173">
                  <c:v>62.439694403129522</c:v>
                </c:pt>
                <c:pt idx="174">
                  <c:v>59.588985552605898</c:v>
                </c:pt>
                <c:pt idx="175">
                  <c:v>59.209024634846799</c:v>
                </c:pt>
                <c:pt idx="176">
                  <c:v>59.793969833862647</c:v>
                </c:pt>
                <c:pt idx="177">
                  <c:v>59.98126186599125</c:v>
                </c:pt>
                <c:pt idx="178">
                  <c:v>60.497687323377491</c:v>
                </c:pt>
                <c:pt idx="179">
                  <c:v>61.614256195828176</c:v>
                </c:pt>
                <c:pt idx="180">
                  <c:v>59.022232218945568</c:v>
                </c:pt>
                <c:pt idx="181">
                  <c:v>59.268793088831643</c:v>
                </c:pt>
                <c:pt idx="182">
                  <c:v>59.154926710217438</c:v>
                </c:pt>
                <c:pt idx="183">
                  <c:v>58.581060788408045</c:v>
                </c:pt>
                <c:pt idx="184">
                  <c:v>58.127948294529098</c:v>
                </c:pt>
                <c:pt idx="185">
                  <c:v>58.62733562645856</c:v>
                </c:pt>
                <c:pt idx="186">
                  <c:v>57.578587876623402</c:v>
                </c:pt>
                <c:pt idx="187">
                  <c:v>57.982648770025477</c:v>
                </c:pt>
                <c:pt idx="188">
                  <c:v>57.739900942672513</c:v>
                </c:pt>
                <c:pt idx="189">
                  <c:v>58.077315145399609</c:v>
                </c:pt>
                <c:pt idx="190">
                  <c:v>58.873480656348065</c:v>
                </c:pt>
                <c:pt idx="191">
                  <c:v>59.594681840544126</c:v>
                </c:pt>
                <c:pt idx="192">
                  <c:v>57.722310230314946</c:v>
                </c:pt>
                <c:pt idx="193">
                  <c:v>57.765488714729273</c:v>
                </c:pt>
                <c:pt idx="194">
                  <c:v>57.769966706503858</c:v>
                </c:pt>
                <c:pt idx="195">
                  <c:v>57.035039969208306</c:v>
                </c:pt>
                <c:pt idx="196">
                  <c:v>58.004072154298747</c:v>
                </c:pt>
                <c:pt idx="197">
                  <c:v>59.307483004300252</c:v>
                </c:pt>
                <c:pt idx="198">
                  <c:v>57.94864252144199</c:v>
                </c:pt>
                <c:pt idx="199">
                  <c:v>58.08774155284739</c:v>
                </c:pt>
                <c:pt idx="200">
                  <c:v>58.063424956520151</c:v>
                </c:pt>
                <c:pt idx="201">
                  <c:v>57.423059618437101</c:v>
                </c:pt>
                <c:pt idx="202">
                  <c:v>58.811701408729071</c:v>
                </c:pt>
                <c:pt idx="203">
                  <c:v>61.617148095560772</c:v>
                </c:pt>
                <c:pt idx="204">
                  <c:v>59.711905535607102</c:v>
                </c:pt>
                <c:pt idx="205">
                  <c:v>61.497578910004663</c:v>
                </c:pt>
                <c:pt idx="206">
                  <c:v>63.926807247847591</c:v>
                </c:pt>
                <c:pt idx="207">
                  <c:v>63.702439796870259</c:v>
                </c:pt>
                <c:pt idx="208">
                  <c:v>64.346523693781961</c:v>
                </c:pt>
                <c:pt idx="209">
                  <c:v>65.649701808440298</c:v>
                </c:pt>
                <c:pt idx="210">
                  <c:v>65.680060394190789</c:v>
                </c:pt>
                <c:pt idx="211">
                  <c:v>67.520014961671563</c:v>
                </c:pt>
                <c:pt idx="212">
                  <c:v>69.664972469036641</c:v>
                </c:pt>
                <c:pt idx="213">
                  <c:v>67.914803452744522</c:v>
                </c:pt>
                <c:pt idx="214">
                  <c:v>69.136319425505505</c:v>
                </c:pt>
                <c:pt idx="215">
                  <c:v>71.672496667983268</c:v>
                </c:pt>
                <c:pt idx="216">
                  <c:v>70.413835573400988</c:v>
                </c:pt>
                <c:pt idx="217">
                  <c:v>71.461508214430353</c:v>
                </c:pt>
                <c:pt idx="218">
                  <c:v>72.530315804992583</c:v>
                </c:pt>
                <c:pt idx="219">
                  <c:v>71.022440031147582</c:v>
                </c:pt>
                <c:pt idx="220">
                  <c:v>72.337544634742642</c:v>
                </c:pt>
                <c:pt idx="221">
                  <c:v>73.251420548938327</c:v>
                </c:pt>
                <c:pt idx="222">
                  <c:v>72.807557718756229</c:v>
                </c:pt>
                <c:pt idx="223">
                  <c:v>72.198661241016325</c:v>
                </c:pt>
                <c:pt idx="224">
                  <c:v>74.170676322772778</c:v>
                </c:pt>
                <c:pt idx="225">
                  <c:v>74.002931781479887</c:v>
                </c:pt>
                <c:pt idx="226">
                  <c:v>74.893492655187686</c:v>
                </c:pt>
                <c:pt idx="227">
                  <c:v>77.452238547230749</c:v>
                </c:pt>
                <c:pt idx="228">
                  <c:v>76.771662564877261</c:v>
                </c:pt>
                <c:pt idx="229">
                  <c:v>78.209684492568812</c:v>
                </c:pt>
              </c:numCache>
            </c:numRef>
          </c:val>
        </c:ser>
        <c:ser>
          <c:idx val="1"/>
          <c:order val="1"/>
          <c:tx>
            <c:strRef>
              <c:f>'Divida Bruta'!$J$97</c:f>
              <c:strCache>
                <c:ptCount val="1"/>
                <c:pt idx="0">
                  <c:v>DBGG Nova</c:v>
                </c:pt>
              </c:strCache>
            </c:strRef>
          </c:tx>
          <c:marker>
            <c:symbol val="none"/>
          </c:marker>
          <c:cat>
            <c:numRef>
              <c:f>'Divida Bruta'!$H$98:$H$327</c:f>
              <c:numCache>
                <c:formatCode>mmm/yy</c:formatCode>
                <c:ptCount val="230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</c:numCache>
            </c:numRef>
          </c:cat>
          <c:val>
            <c:numRef>
              <c:f>'Divida Bruta'!$J$98:$J$327</c:f>
              <c:numCache>
                <c:formatCode>General</c:formatCode>
                <c:ptCount val="230"/>
                <c:pt idx="107">
                  <c:v>55.48</c:v>
                </c:pt>
                <c:pt idx="108">
                  <c:v>56.160000000000011</c:v>
                </c:pt>
                <c:pt idx="109">
                  <c:v>56.89</c:v>
                </c:pt>
                <c:pt idx="110">
                  <c:v>57.24</c:v>
                </c:pt>
                <c:pt idx="111">
                  <c:v>57.17</c:v>
                </c:pt>
                <c:pt idx="112">
                  <c:v>57.92</c:v>
                </c:pt>
                <c:pt idx="113">
                  <c:v>58.230000000000011</c:v>
                </c:pt>
                <c:pt idx="114">
                  <c:v>58.33</c:v>
                </c:pt>
                <c:pt idx="115">
                  <c:v>58.47</c:v>
                </c:pt>
                <c:pt idx="116">
                  <c:v>57.879999999999995</c:v>
                </c:pt>
                <c:pt idx="117">
                  <c:v>57.46</c:v>
                </c:pt>
                <c:pt idx="118">
                  <c:v>57.24</c:v>
                </c:pt>
                <c:pt idx="119">
                  <c:v>56.720000000000013</c:v>
                </c:pt>
                <c:pt idx="120">
                  <c:v>57.51</c:v>
                </c:pt>
                <c:pt idx="121">
                  <c:v>57.05</c:v>
                </c:pt>
                <c:pt idx="122">
                  <c:v>57.09</c:v>
                </c:pt>
                <c:pt idx="123">
                  <c:v>56.53</c:v>
                </c:pt>
                <c:pt idx="124">
                  <c:v>55.83</c:v>
                </c:pt>
                <c:pt idx="125">
                  <c:v>55.6</c:v>
                </c:pt>
                <c:pt idx="126">
                  <c:v>55.46</c:v>
                </c:pt>
                <c:pt idx="127">
                  <c:v>54.879999999999995</c:v>
                </c:pt>
                <c:pt idx="128">
                  <c:v>54.83</c:v>
                </c:pt>
                <c:pt idx="129">
                  <c:v>55.06</c:v>
                </c:pt>
                <c:pt idx="130">
                  <c:v>54.660000000000011</c:v>
                </c:pt>
                <c:pt idx="131">
                  <c:v>55.98</c:v>
                </c:pt>
                <c:pt idx="132">
                  <c:v>56.86</c:v>
                </c:pt>
                <c:pt idx="133">
                  <c:v>57.15</c:v>
                </c:pt>
                <c:pt idx="134">
                  <c:v>57.47</c:v>
                </c:pt>
                <c:pt idx="135">
                  <c:v>56.790000000000013</c:v>
                </c:pt>
                <c:pt idx="136">
                  <c:v>57.05</c:v>
                </c:pt>
                <c:pt idx="137">
                  <c:v>58.339999999999996</c:v>
                </c:pt>
                <c:pt idx="138">
                  <c:v>59.730000000000011</c:v>
                </c:pt>
                <c:pt idx="139">
                  <c:v>60.8</c:v>
                </c:pt>
                <c:pt idx="140">
                  <c:v>60.8</c:v>
                </c:pt>
                <c:pt idx="141">
                  <c:v>61.05</c:v>
                </c:pt>
                <c:pt idx="142">
                  <c:v>60.3</c:v>
                </c:pt>
                <c:pt idx="143">
                  <c:v>59.21</c:v>
                </c:pt>
                <c:pt idx="144">
                  <c:v>59.77</c:v>
                </c:pt>
                <c:pt idx="145">
                  <c:v>59.02</c:v>
                </c:pt>
                <c:pt idx="146">
                  <c:v>56.24</c:v>
                </c:pt>
                <c:pt idx="147">
                  <c:v>56.06</c:v>
                </c:pt>
                <c:pt idx="148">
                  <c:v>55.96</c:v>
                </c:pt>
                <c:pt idx="149">
                  <c:v>55.78</c:v>
                </c:pt>
                <c:pt idx="150">
                  <c:v>55.54</c:v>
                </c:pt>
                <c:pt idx="151">
                  <c:v>54.98</c:v>
                </c:pt>
                <c:pt idx="152">
                  <c:v>54.89</c:v>
                </c:pt>
                <c:pt idx="153">
                  <c:v>55.06</c:v>
                </c:pt>
                <c:pt idx="154">
                  <c:v>54.61</c:v>
                </c:pt>
                <c:pt idx="155">
                  <c:v>51.77</c:v>
                </c:pt>
                <c:pt idx="156">
                  <c:v>52.39</c:v>
                </c:pt>
                <c:pt idx="157">
                  <c:v>52.349999999999994</c:v>
                </c:pt>
                <c:pt idx="158">
                  <c:v>52.61</c:v>
                </c:pt>
                <c:pt idx="159">
                  <c:v>52.620000000000012</c:v>
                </c:pt>
                <c:pt idx="160">
                  <c:v>52.25</c:v>
                </c:pt>
                <c:pt idx="161">
                  <c:v>52.349999999999994</c:v>
                </c:pt>
                <c:pt idx="162">
                  <c:v>52.49</c:v>
                </c:pt>
                <c:pt idx="163">
                  <c:v>52.25</c:v>
                </c:pt>
                <c:pt idx="164">
                  <c:v>52.11</c:v>
                </c:pt>
                <c:pt idx="165">
                  <c:v>51.690000000000012</c:v>
                </c:pt>
                <c:pt idx="166">
                  <c:v>51.75</c:v>
                </c:pt>
                <c:pt idx="167">
                  <c:v>51.27</c:v>
                </c:pt>
                <c:pt idx="168">
                  <c:v>51.849999999999994</c:v>
                </c:pt>
                <c:pt idx="169">
                  <c:v>52.27</c:v>
                </c:pt>
                <c:pt idx="170">
                  <c:v>52.720000000000013</c:v>
                </c:pt>
                <c:pt idx="171">
                  <c:v>53.2</c:v>
                </c:pt>
                <c:pt idx="172">
                  <c:v>53.230000000000011</c:v>
                </c:pt>
                <c:pt idx="173">
                  <c:v>53.42</c:v>
                </c:pt>
                <c:pt idx="174">
                  <c:v>53.59</c:v>
                </c:pt>
                <c:pt idx="175">
                  <c:v>53.33</c:v>
                </c:pt>
                <c:pt idx="176">
                  <c:v>54.05</c:v>
                </c:pt>
                <c:pt idx="177">
                  <c:v>54.56</c:v>
                </c:pt>
                <c:pt idx="178">
                  <c:v>54.690000000000012</c:v>
                </c:pt>
                <c:pt idx="179">
                  <c:v>53.67</c:v>
                </c:pt>
                <c:pt idx="180">
                  <c:v>53.96</c:v>
                </c:pt>
                <c:pt idx="181">
                  <c:v>54</c:v>
                </c:pt>
                <c:pt idx="182">
                  <c:v>54.05</c:v>
                </c:pt>
                <c:pt idx="183">
                  <c:v>53.82</c:v>
                </c:pt>
                <c:pt idx="184">
                  <c:v>53.97</c:v>
                </c:pt>
                <c:pt idx="185">
                  <c:v>53.61</c:v>
                </c:pt>
                <c:pt idx="186">
                  <c:v>53.690000000000012</c:v>
                </c:pt>
                <c:pt idx="187">
                  <c:v>53.44</c:v>
                </c:pt>
                <c:pt idx="188">
                  <c:v>52.94</c:v>
                </c:pt>
                <c:pt idx="189">
                  <c:v>53.09</c:v>
                </c:pt>
                <c:pt idx="190">
                  <c:v>52.720000000000013</c:v>
                </c:pt>
                <c:pt idx="191">
                  <c:v>51.54</c:v>
                </c:pt>
                <c:pt idx="192">
                  <c:v>52.620000000000012</c:v>
                </c:pt>
                <c:pt idx="193">
                  <c:v>51.83</c:v>
                </c:pt>
                <c:pt idx="194">
                  <c:v>51.790000000000013</c:v>
                </c:pt>
                <c:pt idx="195">
                  <c:v>51.97</c:v>
                </c:pt>
                <c:pt idx="196">
                  <c:v>52.14</c:v>
                </c:pt>
                <c:pt idx="197">
                  <c:v>52.75</c:v>
                </c:pt>
                <c:pt idx="198">
                  <c:v>53.21</c:v>
                </c:pt>
                <c:pt idx="199">
                  <c:v>53.83</c:v>
                </c:pt>
                <c:pt idx="200">
                  <c:v>55.11</c:v>
                </c:pt>
                <c:pt idx="201">
                  <c:v>55.42</c:v>
                </c:pt>
                <c:pt idx="202">
                  <c:v>55.99</c:v>
                </c:pt>
                <c:pt idx="203">
                  <c:v>56.28</c:v>
                </c:pt>
                <c:pt idx="204">
                  <c:v>57.17</c:v>
                </c:pt>
                <c:pt idx="205">
                  <c:v>58.3</c:v>
                </c:pt>
                <c:pt idx="206">
                  <c:v>59.51</c:v>
                </c:pt>
                <c:pt idx="207">
                  <c:v>59.13</c:v>
                </c:pt>
                <c:pt idx="208">
                  <c:v>60.220000000000013</c:v>
                </c:pt>
                <c:pt idx="209">
                  <c:v>60.74</c:v>
                </c:pt>
                <c:pt idx="210">
                  <c:v>62.15</c:v>
                </c:pt>
                <c:pt idx="211">
                  <c:v>62.97</c:v>
                </c:pt>
                <c:pt idx="212">
                  <c:v>63.63</c:v>
                </c:pt>
                <c:pt idx="213">
                  <c:v>63.87</c:v>
                </c:pt>
                <c:pt idx="214">
                  <c:v>64.22</c:v>
                </c:pt>
                <c:pt idx="215">
                  <c:v>65.45</c:v>
                </c:pt>
                <c:pt idx="216">
                  <c:v>66.440000000000026</c:v>
                </c:pt>
                <c:pt idx="217">
                  <c:v>66.58</c:v>
                </c:pt>
                <c:pt idx="218">
                  <c:v>66.28</c:v>
                </c:pt>
                <c:pt idx="219">
                  <c:v>66.669999999999973</c:v>
                </c:pt>
                <c:pt idx="220">
                  <c:v>67.66</c:v>
                </c:pt>
                <c:pt idx="221">
                  <c:v>67.5</c:v>
                </c:pt>
                <c:pt idx="222">
                  <c:v>68.61</c:v>
                </c:pt>
                <c:pt idx="223">
                  <c:v>69.2</c:v>
                </c:pt>
                <c:pt idx="224">
                  <c:v>69.940000000000026</c:v>
                </c:pt>
                <c:pt idx="225">
                  <c:v>69.86999999999999</c:v>
                </c:pt>
                <c:pt idx="226">
                  <c:v>70.98</c:v>
                </c:pt>
                <c:pt idx="227">
                  <c:v>69.86999999999999</c:v>
                </c:pt>
                <c:pt idx="228">
                  <c:v>69.95</c:v>
                </c:pt>
                <c:pt idx="229">
                  <c:v>70.56</c:v>
                </c:pt>
              </c:numCache>
            </c:numRef>
          </c:val>
        </c:ser>
        <c:ser>
          <c:idx val="2"/>
          <c:order val="2"/>
          <c:tx>
            <c:strRef>
              <c:f>'Divida Bruta'!$K$97</c:f>
              <c:strCache>
                <c:ptCount val="1"/>
                <c:pt idx="0">
                  <c:v>Dívida Líquida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'Divida Bruta'!$H$98:$H$327</c:f>
              <c:numCache>
                <c:formatCode>mmm/yy</c:formatCode>
                <c:ptCount val="230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</c:numCache>
            </c:numRef>
          </c:cat>
          <c:val>
            <c:numRef>
              <c:f>'Divida Bruta'!$K$98:$K$327</c:f>
              <c:numCache>
                <c:formatCode>0.0</c:formatCode>
                <c:ptCount val="230"/>
                <c:pt idx="0">
                  <c:v>30.580012695643671</c:v>
                </c:pt>
                <c:pt idx="1">
                  <c:v>31.11327485657073</c:v>
                </c:pt>
                <c:pt idx="2">
                  <c:v>30.961715765972187</c:v>
                </c:pt>
                <c:pt idx="3">
                  <c:v>31.135467035201387</c:v>
                </c:pt>
                <c:pt idx="4">
                  <c:v>31.40456494386131</c:v>
                </c:pt>
                <c:pt idx="5">
                  <c:v>32.080875609092487</c:v>
                </c:pt>
                <c:pt idx="6">
                  <c:v>32.261422562240895</c:v>
                </c:pt>
                <c:pt idx="7">
                  <c:v>32.060390159724072</c:v>
                </c:pt>
                <c:pt idx="8">
                  <c:v>32.706867786312237</c:v>
                </c:pt>
                <c:pt idx="9">
                  <c:v>33.578899422432997</c:v>
                </c:pt>
                <c:pt idx="10">
                  <c:v>35.209738254087078</c:v>
                </c:pt>
                <c:pt idx="11">
                  <c:v>36.707673588625781</c:v>
                </c:pt>
                <c:pt idx="12">
                  <c:v>44.469277788596372</c:v>
                </c:pt>
                <c:pt idx="13">
                  <c:v>45.424513478116729</c:v>
                </c:pt>
                <c:pt idx="14">
                  <c:v>42.636360455094398</c:v>
                </c:pt>
                <c:pt idx="15">
                  <c:v>42.321704462182552</c:v>
                </c:pt>
                <c:pt idx="16">
                  <c:v>43.137384634482402</c:v>
                </c:pt>
                <c:pt idx="17">
                  <c:v>43.762575896344998</c:v>
                </c:pt>
                <c:pt idx="18">
                  <c:v>44.350229279518288</c:v>
                </c:pt>
                <c:pt idx="19">
                  <c:v>45.339686964022448</c:v>
                </c:pt>
                <c:pt idx="20">
                  <c:v>45.186362521396383</c:v>
                </c:pt>
                <c:pt idx="21">
                  <c:v>45.387542512669725</c:v>
                </c:pt>
                <c:pt idx="22">
                  <c:v>44.821738042656762</c:v>
                </c:pt>
                <c:pt idx="23">
                  <c:v>44.538914536542578</c:v>
                </c:pt>
                <c:pt idx="24">
                  <c:v>44.766077397678721</c:v>
                </c:pt>
                <c:pt idx="25">
                  <c:v>44.522559654315678</c:v>
                </c:pt>
                <c:pt idx="26">
                  <c:v>44.264153934569542</c:v>
                </c:pt>
                <c:pt idx="27">
                  <c:v>44.81877970298315</c:v>
                </c:pt>
                <c:pt idx="28">
                  <c:v>44.858819533770621</c:v>
                </c:pt>
                <c:pt idx="29">
                  <c:v>44.689578859119528</c:v>
                </c:pt>
                <c:pt idx="30">
                  <c:v>44.395345240352562</c:v>
                </c:pt>
                <c:pt idx="31">
                  <c:v>43.810487020509846</c:v>
                </c:pt>
                <c:pt idx="32">
                  <c:v>43.739337338667603</c:v>
                </c:pt>
                <c:pt idx="33">
                  <c:v>43.99653095114612</c:v>
                </c:pt>
                <c:pt idx="34">
                  <c:v>43.650302777763521</c:v>
                </c:pt>
                <c:pt idx="35">
                  <c:v>44.165207507013548</c:v>
                </c:pt>
                <c:pt idx="36">
                  <c:v>44.773622775839556</c:v>
                </c:pt>
                <c:pt idx="37">
                  <c:v>45.143039975847252</c:v>
                </c:pt>
                <c:pt idx="38">
                  <c:v>45.516225079981126</c:v>
                </c:pt>
                <c:pt idx="39">
                  <c:v>45.207127551314386</c:v>
                </c:pt>
                <c:pt idx="40">
                  <c:v>46.047999142567143</c:v>
                </c:pt>
                <c:pt idx="41">
                  <c:v>46.308007957521752</c:v>
                </c:pt>
                <c:pt idx="42">
                  <c:v>47.636032286123026</c:v>
                </c:pt>
                <c:pt idx="43">
                  <c:v>48.63767037815979</c:v>
                </c:pt>
                <c:pt idx="44">
                  <c:v>49.308593672735427</c:v>
                </c:pt>
                <c:pt idx="45">
                  <c:v>49.761699598825132</c:v>
                </c:pt>
                <c:pt idx="46">
                  <c:v>48.782842973630245</c:v>
                </c:pt>
                <c:pt idx="47">
                  <c:v>49.301348920829149</c:v>
                </c:pt>
                <c:pt idx="48">
                  <c:v>50.358834598320549</c:v>
                </c:pt>
                <c:pt idx="49">
                  <c:v>49.624226866113325</c:v>
                </c:pt>
                <c:pt idx="50">
                  <c:v>49.003013044984328</c:v>
                </c:pt>
                <c:pt idx="51">
                  <c:v>49.086104628384547</c:v>
                </c:pt>
                <c:pt idx="52">
                  <c:v>50.316424663495262</c:v>
                </c:pt>
                <c:pt idx="53">
                  <c:v>52.50361803355333</c:v>
                </c:pt>
                <c:pt idx="54">
                  <c:v>57.296054874935209</c:v>
                </c:pt>
                <c:pt idx="55">
                  <c:v>53.351990831901809</c:v>
                </c:pt>
                <c:pt idx="56">
                  <c:v>59.801150246893201</c:v>
                </c:pt>
                <c:pt idx="57">
                  <c:v>57.627603582579162</c:v>
                </c:pt>
                <c:pt idx="58">
                  <c:v>57.870698127283127</c:v>
                </c:pt>
                <c:pt idx="59">
                  <c:v>57.745805293449962</c:v>
                </c:pt>
                <c:pt idx="60">
                  <c:v>58.388654937669827</c:v>
                </c:pt>
                <c:pt idx="61">
                  <c:v>58.572375084698841</c:v>
                </c:pt>
                <c:pt idx="62">
                  <c:v>56.987948232727646</c:v>
                </c:pt>
                <c:pt idx="63">
                  <c:v>53.346984213230186</c:v>
                </c:pt>
                <c:pt idx="64">
                  <c:v>53.973128331725292</c:v>
                </c:pt>
                <c:pt idx="65">
                  <c:v>53.559744573720934</c:v>
                </c:pt>
                <c:pt idx="66">
                  <c:v>54.373228598897953</c:v>
                </c:pt>
                <c:pt idx="67">
                  <c:v>54.535737548850321</c:v>
                </c:pt>
                <c:pt idx="68">
                  <c:v>52.380654825190327</c:v>
                </c:pt>
                <c:pt idx="69">
                  <c:v>51.473367167798038</c:v>
                </c:pt>
                <c:pt idx="70">
                  <c:v>51.959039895296769</c:v>
                </c:pt>
                <c:pt idx="71">
                  <c:v>52.461523336180171</c:v>
                </c:pt>
                <c:pt idx="72">
                  <c:v>52.862881241999006</c:v>
                </c:pt>
                <c:pt idx="73">
                  <c:v>52.1224056845723</c:v>
                </c:pt>
                <c:pt idx="74">
                  <c:v>51.748173115689809</c:v>
                </c:pt>
                <c:pt idx="75">
                  <c:v>51.547783396161158</c:v>
                </c:pt>
                <c:pt idx="76">
                  <c:v>52.2650515052852</c:v>
                </c:pt>
                <c:pt idx="77">
                  <c:v>51.771550717691348</c:v>
                </c:pt>
                <c:pt idx="78">
                  <c:v>50.977983386957597</c:v>
                </c:pt>
                <c:pt idx="79">
                  <c:v>50.355235778713471</c:v>
                </c:pt>
                <c:pt idx="80">
                  <c:v>49.742555494597653</c:v>
                </c:pt>
                <c:pt idx="81">
                  <c:v>49.709258969333646</c:v>
                </c:pt>
                <c:pt idx="82">
                  <c:v>48.899740886366345</c:v>
                </c:pt>
                <c:pt idx="83">
                  <c:v>49.093885836662245</c:v>
                </c:pt>
                <c:pt idx="84">
                  <c:v>48.49127595710214</c:v>
                </c:pt>
                <c:pt idx="85">
                  <c:v>48.202532482016572</c:v>
                </c:pt>
                <c:pt idx="86">
                  <c:v>48.22078751689105</c:v>
                </c:pt>
                <c:pt idx="87">
                  <c:v>47.074686442260749</c:v>
                </c:pt>
                <c:pt idx="88">
                  <c:v>46.460307760360301</c:v>
                </c:pt>
                <c:pt idx="89">
                  <c:v>46.481183948920879</c:v>
                </c:pt>
                <c:pt idx="90">
                  <c:v>46.662307980407142</c:v>
                </c:pt>
                <c:pt idx="91">
                  <c:v>46.539310541476283</c:v>
                </c:pt>
                <c:pt idx="92">
                  <c:v>45.961632175323977</c:v>
                </c:pt>
                <c:pt idx="93">
                  <c:v>45.858962695021496</c:v>
                </c:pt>
                <c:pt idx="94">
                  <c:v>45.715923554854299</c:v>
                </c:pt>
                <c:pt idx="95">
                  <c:v>46.542328734848681</c:v>
                </c:pt>
                <c:pt idx="96">
                  <c:v>46.639297297516642</c:v>
                </c:pt>
                <c:pt idx="97">
                  <c:v>46.321406010767518</c:v>
                </c:pt>
                <c:pt idx="98">
                  <c:v>46.381717844314451</c:v>
                </c:pt>
                <c:pt idx="99">
                  <c:v>45.646796638221062</c:v>
                </c:pt>
                <c:pt idx="100">
                  <c:v>46.269351482237347</c:v>
                </c:pt>
                <c:pt idx="101">
                  <c:v>45.692520219549209</c:v>
                </c:pt>
                <c:pt idx="102">
                  <c:v>45.558262456598221</c:v>
                </c:pt>
                <c:pt idx="103">
                  <c:v>45.311914648200776</c:v>
                </c:pt>
                <c:pt idx="104">
                  <c:v>45.436444933293771</c:v>
                </c:pt>
                <c:pt idx="105">
                  <c:v>44.957057405671868</c:v>
                </c:pt>
                <c:pt idx="106">
                  <c:v>45.015899800667945</c:v>
                </c:pt>
                <c:pt idx="107">
                  <c:v>45.290645192109935</c:v>
                </c:pt>
                <c:pt idx="108">
                  <c:v>45.282517697217202</c:v>
                </c:pt>
                <c:pt idx="109">
                  <c:v>45.195311164156472</c:v>
                </c:pt>
                <c:pt idx="110">
                  <c:v>44.758282033417046</c:v>
                </c:pt>
                <c:pt idx="111">
                  <c:v>43.973096281146468</c:v>
                </c:pt>
                <c:pt idx="112">
                  <c:v>43.429088997022752</c:v>
                </c:pt>
                <c:pt idx="113">
                  <c:v>43.026348509467155</c:v>
                </c:pt>
                <c:pt idx="114">
                  <c:v>42.687788568895002</c:v>
                </c:pt>
                <c:pt idx="115">
                  <c:v>42.778017311103959</c:v>
                </c:pt>
                <c:pt idx="116">
                  <c:v>42.499791075200548</c:v>
                </c:pt>
                <c:pt idx="117">
                  <c:v>43.059758426980792</c:v>
                </c:pt>
                <c:pt idx="118">
                  <c:v>43.023500635938362</c:v>
                </c:pt>
                <c:pt idx="119">
                  <c:v>43.430300305521961</c:v>
                </c:pt>
                <c:pt idx="120">
                  <c:v>42.717792745761201</c:v>
                </c:pt>
                <c:pt idx="121">
                  <c:v>42.763218675805462</c:v>
                </c:pt>
                <c:pt idx="122">
                  <c:v>41.979967046962948</c:v>
                </c:pt>
                <c:pt idx="123">
                  <c:v>41.882293764066034</c:v>
                </c:pt>
                <c:pt idx="124">
                  <c:v>42.09218033308931</c:v>
                </c:pt>
                <c:pt idx="125">
                  <c:v>42.950676771943087</c:v>
                </c:pt>
                <c:pt idx="126">
                  <c:v>42.751227607926971</c:v>
                </c:pt>
                <c:pt idx="127">
                  <c:v>42.063231588187328</c:v>
                </c:pt>
                <c:pt idx="128">
                  <c:v>40.063601252008596</c:v>
                </c:pt>
                <c:pt idx="129">
                  <c:v>38.217140482218745</c:v>
                </c:pt>
                <c:pt idx="130">
                  <c:v>37.165112522954047</c:v>
                </c:pt>
                <c:pt idx="131">
                  <c:v>37.790266528449983</c:v>
                </c:pt>
                <c:pt idx="132">
                  <c:v>38.202153924099626</c:v>
                </c:pt>
                <c:pt idx="133">
                  <c:v>38.244851445002027</c:v>
                </c:pt>
                <c:pt idx="134">
                  <c:v>37.941711452048217</c:v>
                </c:pt>
                <c:pt idx="135">
                  <c:v>38.476114707344998</c:v>
                </c:pt>
                <c:pt idx="136">
                  <c:v>39.499612337241423</c:v>
                </c:pt>
                <c:pt idx="137">
                  <c:v>39.897684937941577</c:v>
                </c:pt>
                <c:pt idx="138">
                  <c:v>40.986347575129102</c:v>
                </c:pt>
                <c:pt idx="139">
                  <c:v>40.977575387438627</c:v>
                </c:pt>
                <c:pt idx="140">
                  <c:v>41.896350382238452</c:v>
                </c:pt>
                <c:pt idx="141">
                  <c:v>41.824147582156101</c:v>
                </c:pt>
                <c:pt idx="142">
                  <c:v>41.370379063733118</c:v>
                </c:pt>
                <c:pt idx="143">
                  <c:v>41.347508004106245</c:v>
                </c:pt>
                <c:pt idx="144">
                  <c:v>40.182637614908813</c:v>
                </c:pt>
                <c:pt idx="145">
                  <c:v>40.442915046810363</c:v>
                </c:pt>
                <c:pt idx="146">
                  <c:v>40.411590270493598</c:v>
                </c:pt>
                <c:pt idx="147">
                  <c:v>40.019507772603589</c:v>
                </c:pt>
                <c:pt idx="148">
                  <c:v>39.566031806454212</c:v>
                </c:pt>
                <c:pt idx="149">
                  <c:v>39.509950580143546</c:v>
                </c:pt>
                <c:pt idx="150">
                  <c:v>39.622122698103048</c:v>
                </c:pt>
                <c:pt idx="151">
                  <c:v>39.435048886458979</c:v>
                </c:pt>
                <c:pt idx="152">
                  <c:v>38.630128973134681</c:v>
                </c:pt>
                <c:pt idx="153">
                  <c:v>38.310802607274468</c:v>
                </c:pt>
                <c:pt idx="154">
                  <c:v>38.202021986937503</c:v>
                </c:pt>
                <c:pt idx="155">
                  <c:v>38.480273412720521</c:v>
                </c:pt>
                <c:pt idx="156">
                  <c:v>38.065451007719027</c:v>
                </c:pt>
                <c:pt idx="157">
                  <c:v>38.060008080254953</c:v>
                </c:pt>
                <c:pt idx="158">
                  <c:v>38.024496211912371</c:v>
                </c:pt>
                <c:pt idx="159">
                  <c:v>37.947125692143928</c:v>
                </c:pt>
                <c:pt idx="160">
                  <c:v>37.864657709664563</c:v>
                </c:pt>
                <c:pt idx="161">
                  <c:v>37.730865093438354</c:v>
                </c:pt>
                <c:pt idx="162">
                  <c:v>37.480582236321453</c:v>
                </c:pt>
                <c:pt idx="163">
                  <c:v>36.970378570701023</c:v>
                </c:pt>
                <c:pt idx="164">
                  <c:v>35.149441877678846</c:v>
                </c:pt>
                <c:pt idx="165">
                  <c:v>36.159510037765841</c:v>
                </c:pt>
                <c:pt idx="166">
                  <c:v>35.368172244571873</c:v>
                </c:pt>
                <c:pt idx="167">
                  <c:v>35.101000897567907</c:v>
                </c:pt>
                <c:pt idx="168">
                  <c:v>35.6342683258056</c:v>
                </c:pt>
                <c:pt idx="169">
                  <c:v>35.788039299006307</c:v>
                </c:pt>
                <c:pt idx="170">
                  <c:v>34.696366934907694</c:v>
                </c:pt>
                <c:pt idx="171">
                  <c:v>33.931791395305297</c:v>
                </c:pt>
                <c:pt idx="172">
                  <c:v>33.279463359822977</c:v>
                </c:pt>
                <c:pt idx="173">
                  <c:v>33.416057846601646</c:v>
                </c:pt>
                <c:pt idx="174">
                  <c:v>33.164137506728679</c:v>
                </c:pt>
                <c:pt idx="175">
                  <c:v>33.386057617703997</c:v>
                </c:pt>
                <c:pt idx="176">
                  <c:v>33.113949086516847</c:v>
                </c:pt>
                <c:pt idx="177">
                  <c:v>33.019333893621301</c:v>
                </c:pt>
                <c:pt idx="178">
                  <c:v>32.705293903995681</c:v>
                </c:pt>
                <c:pt idx="179">
                  <c:v>32.842356895096671</c:v>
                </c:pt>
                <c:pt idx="180">
                  <c:v>32.901167374562135</c:v>
                </c:pt>
                <c:pt idx="181">
                  <c:v>33.350517975468371</c:v>
                </c:pt>
                <c:pt idx="182">
                  <c:v>32.960920444383547</c:v>
                </c:pt>
                <c:pt idx="183">
                  <c:v>32.806742700365973</c:v>
                </c:pt>
                <c:pt idx="184">
                  <c:v>32.220919042493563</c:v>
                </c:pt>
                <c:pt idx="185">
                  <c:v>31.916926296128949</c:v>
                </c:pt>
                <c:pt idx="186">
                  <c:v>31.586790691944451</c:v>
                </c:pt>
                <c:pt idx="187">
                  <c:v>31.39894862708589</c:v>
                </c:pt>
                <c:pt idx="188">
                  <c:v>31.924139425522679</c:v>
                </c:pt>
                <c:pt idx="189">
                  <c:v>32.150437063085583</c:v>
                </c:pt>
                <c:pt idx="190">
                  <c:v>31.214819688597128</c:v>
                </c:pt>
                <c:pt idx="191">
                  <c:v>31.138515711644096</c:v>
                </c:pt>
                <c:pt idx="192">
                  <c:v>30.700527888013351</c:v>
                </c:pt>
                <c:pt idx="193">
                  <c:v>31.03917296709292</c:v>
                </c:pt>
                <c:pt idx="194">
                  <c:v>31.166615530235958</c:v>
                </c:pt>
                <c:pt idx="195">
                  <c:v>31.144562056029581</c:v>
                </c:pt>
                <c:pt idx="196">
                  <c:v>31.525914103674999</c:v>
                </c:pt>
                <c:pt idx="197">
                  <c:v>31.92103693071115</c:v>
                </c:pt>
                <c:pt idx="198">
                  <c:v>32.102672752419778</c:v>
                </c:pt>
                <c:pt idx="199">
                  <c:v>32.60826557610865</c:v>
                </c:pt>
                <c:pt idx="200">
                  <c:v>32.556316894424363</c:v>
                </c:pt>
                <c:pt idx="201">
                  <c:v>32.857479995287299</c:v>
                </c:pt>
                <c:pt idx="202">
                  <c:v>32.903878476671146</c:v>
                </c:pt>
                <c:pt idx="203">
                  <c:v>33.15086723925819</c:v>
                </c:pt>
                <c:pt idx="204">
                  <c:v>33.353693558898591</c:v>
                </c:pt>
                <c:pt idx="205">
                  <c:v>33.17339664817279</c:v>
                </c:pt>
                <c:pt idx="206">
                  <c:v>32.824660133602542</c:v>
                </c:pt>
                <c:pt idx="207">
                  <c:v>33.625056451836151</c:v>
                </c:pt>
                <c:pt idx="208">
                  <c:v>33.76567519078111</c:v>
                </c:pt>
                <c:pt idx="209">
                  <c:v>34.424241627090339</c:v>
                </c:pt>
                <c:pt idx="210">
                  <c:v>34.463281694089495</c:v>
                </c:pt>
                <c:pt idx="211">
                  <c:v>34.219443198862706</c:v>
                </c:pt>
                <c:pt idx="212">
                  <c:v>34.081608934949642</c:v>
                </c:pt>
                <c:pt idx="213">
                  <c:v>35.083279658436702</c:v>
                </c:pt>
                <c:pt idx="214">
                  <c:v>36.094647857003139</c:v>
                </c:pt>
                <c:pt idx="215">
                  <c:v>37.866686307021752</c:v>
                </c:pt>
                <c:pt idx="216">
                  <c:v>38.051204521919722</c:v>
                </c:pt>
                <c:pt idx="217">
                  <c:v>39.117268395001453</c:v>
                </c:pt>
                <c:pt idx="218">
                  <c:v>40.094413462406301</c:v>
                </c:pt>
                <c:pt idx="219">
                  <c:v>40.580056721450248</c:v>
                </c:pt>
                <c:pt idx="220">
                  <c:v>41.013656575081846</c:v>
                </c:pt>
                <c:pt idx="221">
                  <c:v>42.925604278730496</c:v>
                </c:pt>
                <c:pt idx="222">
                  <c:v>43.517614796757151</c:v>
                </c:pt>
                <c:pt idx="223">
                  <c:v>44.41528705334531</c:v>
                </c:pt>
                <c:pt idx="224">
                  <c:v>45.324406494274598</c:v>
                </c:pt>
                <c:pt idx="225">
                  <c:v>45.570288163734098</c:v>
                </c:pt>
                <c:pt idx="226">
                  <c:v>45.489049398907781</c:v>
                </c:pt>
                <c:pt idx="227">
                  <c:v>47.790280124057631</c:v>
                </c:pt>
                <c:pt idx="228">
                  <c:v>48.455753349101244</c:v>
                </c:pt>
                <c:pt idx="229">
                  <c:v>49.296337356006362</c:v>
                </c:pt>
              </c:numCache>
            </c:numRef>
          </c:val>
        </c:ser>
        <c:marker val="1"/>
        <c:axId val="59239808"/>
        <c:axId val="59270272"/>
      </c:lineChart>
      <c:dateAx>
        <c:axId val="59239808"/>
        <c:scaling>
          <c:orientation val="minMax"/>
        </c:scaling>
        <c:axPos val="b"/>
        <c:majorGridlines/>
        <c:numFmt formatCode="mmm/yy" sourceLinked="1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59270272"/>
        <c:crosses val="autoZero"/>
        <c:auto val="1"/>
        <c:lblOffset val="100"/>
        <c:baseTimeUnit val="months"/>
        <c:majorUnit val="12"/>
        <c:majorTimeUnit val="months"/>
      </c:dateAx>
      <c:valAx>
        <c:axId val="59270272"/>
        <c:scaling>
          <c:orientation val="minMax"/>
          <c:min val="3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59239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627414417844909"/>
          <c:y val="0.89509162518224872"/>
          <c:w val="0.6005559764274756"/>
          <c:h val="8.968572602696237E-2"/>
        </c:manualLayout>
      </c:layout>
      <c:txPr>
        <a:bodyPr/>
        <a:lstStyle/>
        <a:p>
          <a:pPr>
            <a:defRPr lang="en-US"/>
          </a:pPr>
          <a:endParaRPr lang="pt-BR"/>
        </a:p>
      </c:txPr>
    </c:legend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Decomposição do Crescimento do PIB - Setor Externo x Interno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'Decomp completaDF mesmo período'!$BF$89</c:f>
              <c:strCache>
                <c:ptCount val="1"/>
                <c:pt idx="0">
                  <c:v>Setor Externo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'Decomp completaDF mesmo período'!$BE$90:$BE$109</c:f>
              <c:strCach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2016*</c:v>
                </c:pt>
              </c:strCache>
            </c:strRef>
          </c:cat>
          <c:val>
            <c:numRef>
              <c:f>'Decomp completaDF mesmo período'!$BF$90:$BF$109</c:f>
              <c:numCache>
                <c:formatCode>0.00</c:formatCode>
                <c:ptCount val="20"/>
                <c:pt idx="0">
                  <c:v>-0.17944087907671466</c:v>
                </c:pt>
                <c:pt idx="1">
                  <c:v>0.23315993961174203</c:v>
                </c:pt>
                <c:pt idx="2">
                  <c:v>0.51156527662089801</c:v>
                </c:pt>
                <c:pt idx="3">
                  <c:v>3.1792315295979978E-2</c:v>
                </c:pt>
                <c:pt idx="4">
                  <c:v>0.21189414815683333</c:v>
                </c:pt>
                <c:pt idx="5">
                  <c:v>3.0604822322825012</c:v>
                </c:pt>
                <c:pt idx="6">
                  <c:v>1.3735409104070389</c:v>
                </c:pt>
                <c:pt idx="7">
                  <c:v>1.8961112331899639</c:v>
                </c:pt>
                <c:pt idx="8">
                  <c:v>0.42534666129101872</c:v>
                </c:pt>
                <c:pt idx="9">
                  <c:v>-0.11142180656810492</c:v>
                </c:pt>
                <c:pt idx="10">
                  <c:v>-0.47802577008702402</c:v>
                </c:pt>
                <c:pt idx="11">
                  <c:v>-0.75873347953552783</c:v>
                </c:pt>
                <c:pt idx="12">
                  <c:v>-0.20432167468673068</c:v>
                </c:pt>
                <c:pt idx="13">
                  <c:v>0.15264079770955619</c:v>
                </c:pt>
                <c:pt idx="14">
                  <c:v>0.64116558791910061</c:v>
                </c:pt>
                <c:pt idx="15">
                  <c:v>-0.32449802200338562</c:v>
                </c:pt>
                <c:pt idx="16">
                  <c:v>-0.52195202771840854</c:v>
                </c:pt>
                <c:pt idx="17">
                  <c:v>-0.36347672539162895</c:v>
                </c:pt>
                <c:pt idx="18">
                  <c:v>0.83090152332505673</c:v>
                </c:pt>
                <c:pt idx="19">
                  <c:v>1.7104764905324998</c:v>
                </c:pt>
              </c:numCache>
            </c:numRef>
          </c:val>
        </c:ser>
        <c:ser>
          <c:idx val="1"/>
          <c:order val="1"/>
          <c:tx>
            <c:strRef>
              <c:f>'Decomp completaDF mesmo período'!$BG$89</c:f>
              <c:strCache>
                <c:ptCount val="1"/>
                <c:pt idx="0">
                  <c:v>Setor Interno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'Decomp completaDF mesmo período'!$BE$90:$BE$109</c:f>
              <c:strCach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2016*</c:v>
                </c:pt>
              </c:strCache>
            </c:strRef>
          </c:cat>
          <c:val>
            <c:numRef>
              <c:f>'Decomp completaDF mesmo período'!$BG$90:$BG$109</c:f>
              <c:numCache>
                <c:formatCode>0.00</c:formatCode>
                <c:ptCount val="20"/>
                <c:pt idx="0">
                  <c:v>3.5742868643926311</c:v>
                </c:pt>
                <c:pt idx="1">
                  <c:v>0.10493796234059294</c:v>
                </c:pt>
                <c:pt idx="2">
                  <c:v>-4.3627709941335406E-2</c:v>
                </c:pt>
                <c:pt idx="3">
                  <c:v>4.3561571283528142</c:v>
                </c:pt>
                <c:pt idx="4">
                  <c:v>1.1780022563013095</c:v>
                </c:pt>
                <c:pt idx="5">
                  <c:v>-7.02037544621259E-3</c:v>
                </c:pt>
                <c:pt idx="6">
                  <c:v>-0.23271191163610341</c:v>
                </c:pt>
                <c:pt idx="7">
                  <c:v>3.8638534036700203</c:v>
                </c:pt>
                <c:pt idx="8">
                  <c:v>2.7767854008715269</c:v>
                </c:pt>
                <c:pt idx="9">
                  <c:v>4.0734105155629985</c:v>
                </c:pt>
                <c:pt idx="10">
                  <c:v>6.5478963774187307</c:v>
                </c:pt>
                <c:pt idx="11">
                  <c:v>5.852928927655368</c:v>
                </c:pt>
                <c:pt idx="12">
                  <c:v>7.850967169545342E-2</c:v>
                </c:pt>
                <c:pt idx="13">
                  <c:v>7.3755850204121005</c:v>
                </c:pt>
                <c:pt idx="14">
                  <c:v>3.2680464834772023</c:v>
                </c:pt>
                <c:pt idx="15">
                  <c:v>2.2424806351843931</c:v>
                </c:pt>
                <c:pt idx="16">
                  <c:v>3.5355521490689052</c:v>
                </c:pt>
                <c:pt idx="17">
                  <c:v>0.46764388188988115</c:v>
                </c:pt>
                <c:pt idx="18">
                  <c:v>-4.6785041559702281</c:v>
                </c:pt>
                <c:pt idx="19">
                  <c:v>-6.6047435178307641</c:v>
                </c:pt>
              </c:numCache>
            </c:numRef>
          </c:val>
        </c:ser>
        <c:gapWidth val="75"/>
        <c:overlap val="100"/>
        <c:axId val="83186048"/>
        <c:axId val="83187968"/>
      </c:barChart>
      <c:lineChart>
        <c:grouping val="stacked"/>
        <c:ser>
          <c:idx val="2"/>
          <c:order val="2"/>
          <c:tx>
            <c:strRef>
              <c:f>'Decomp completaDF mesmo período'!$BH$89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'Decomp completaDF mesmo período'!$BE$90:$BE$109</c:f>
              <c:strCach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2016*</c:v>
                </c:pt>
              </c:strCache>
            </c:strRef>
          </c:cat>
          <c:val>
            <c:numRef>
              <c:f>'Decomp completaDF mesmo período'!$BH$90:$BH$109</c:f>
              <c:numCache>
                <c:formatCode>0.00</c:formatCode>
                <c:ptCount val="20"/>
                <c:pt idx="0">
                  <c:v>3.3948459853159147</c:v>
                </c:pt>
                <c:pt idx="1">
                  <c:v>0.33809790195233524</c:v>
                </c:pt>
                <c:pt idx="2">
                  <c:v>0.46793756667956182</c:v>
                </c:pt>
                <c:pt idx="3">
                  <c:v>4.3879494436487949</c:v>
                </c:pt>
                <c:pt idx="4">
                  <c:v>1.3898964044581414</c:v>
                </c:pt>
                <c:pt idx="5">
                  <c:v>3.0534618568362881</c:v>
                </c:pt>
                <c:pt idx="6">
                  <c:v>1.1408289987709355</c:v>
                </c:pt>
                <c:pt idx="7">
                  <c:v>5.7599646368599826</c:v>
                </c:pt>
                <c:pt idx="8">
                  <c:v>3.2021320621625486</c:v>
                </c:pt>
                <c:pt idx="9">
                  <c:v>3.9619887089948942</c:v>
                </c:pt>
                <c:pt idx="10">
                  <c:v>6.0698706073317092</c:v>
                </c:pt>
                <c:pt idx="11">
                  <c:v>5.0941954481198426</c:v>
                </c:pt>
                <c:pt idx="12">
                  <c:v>-0.12581200299127684</c:v>
                </c:pt>
                <c:pt idx="13">
                  <c:v>7.5282258181216601</c:v>
                </c:pt>
                <c:pt idx="14">
                  <c:v>3.9092120713963032</c:v>
                </c:pt>
                <c:pt idx="15">
                  <c:v>1.9179826131810069</c:v>
                </c:pt>
                <c:pt idx="16">
                  <c:v>3.0136001213504979</c:v>
                </c:pt>
                <c:pt idx="17">
                  <c:v>0.10416715649825255</c:v>
                </c:pt>
                <c:pt idx="18">
                  <c:v>-3.8476026326451707</c:v>
                </c:pt>
                <c:pt idx="19">
                  <c:v>-4.8942670272982625</c:v>
                </c:pt>
              </c:numCache>
            </c:numRef>
          </c:val>
        </c:ser>
        <c:marker val="1"/>
        <c:axId val="83186048"/>
        <c:axId val="83187968"/>
      </c:lineChart>
      <c:catAx>
        <c:axId val="831860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187968"/>
        <c:crosses val="autoZero"/>
        <c:auto val="1"/>
        <c:lblAlgn val="ctr"/>
        <c:lblOffset val="100"/>
      </c:catAx>
      <c:valAx>
        <c:axId val="83187968"/>
        <c:scaling>
          <c:orientation val="minMax"/>
        </c:scaling>
        <c:axPos val="l"/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18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'4.1 (2)'!$A$109:$B$109</c:f>
              <c:strCache>
                <c:ptCount val="2"/>
                <c:pt idx="0">
                  <c:v>Primário (ajustado, sem FSB e sem CO e Capitalização)</c:v>
                </c:pt>
                <c:pt idx="1">
                  <c:v>-2.375,5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'4.1 (2)'!$C$100:$AO$100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'4.1 (2)'!$C$109:$AO$109</c:f>
              <c:numCache>
                <c:formatCode>0.0%</c:formatCode>
                <c:ptCount val="20"/>
                <c:pt idx="0">
                  <c:v>-2.4950498335660101E-3</c:v>
                </c:pt>
                <c:pt idx="1">
                  <c:v>5.0296779473703425E-3</c:v>
                </c:pt>
                <c:pt idx="2">
                  <c:v>2.0843864245127706E-2</c:v>
                </c:pt>
                <c:pt idx="3">
                  <c:v>1.7038391375551604E-2</c:v>
                </c:pt>
                <c:pt idx="4">
                  <c:v>1.6705084050317315E-2</c:v>
                </c:pt>
                <c:pt idx="5">
                  <c:v>2.1538365004301816E-2</c:v>
                </c:pt>
                <c:pt idx="6">
                  <c:v>2.2453719765833328E-2</c:v>
                </c:pt>
                <c:pt idx="7">
                  <c:v>2.6902395505769425E-2</c:v>
                </c:pt>
                <c:pt idx="8">
                  <c:v>2.573390646713402E-2</c:v>
                </c:pt>
                <c:pt idx="9">
                  <c:v>2.1461548827409523E-2</c:v>
                </c:pt>
                <c:pt idx="10">
                  <c:v>2.1804716631290206E-2</c:v>
                </c:pt>
                <c:pt idx="11">
                  <c:v>2.711870482089191E-2</c:v>
                </c:pt>
                <c:pt idx="12">
                  <c:v>1.2276068965715904E-2</c:v>
                </c:pt>
                <c:pt idx="13">
                  <c:v>1.1029508700844603E-2</c:v>
                </c:pt>
                <c:pt idx="14">
                  <c:v>2.0391960359104212E-2</c:v>
                </c:pt>
                <c:pt idx="15">
                  <c:v>1.4100586055312307E-2</c:v>
                </c:pt>
                <c:pt idx="16">
                  <c:v>1.1375542008761204E-2</c:v>
                </c:pt>
                <c:pt idx="17">
                  <c:v>-5.7519542413043221E-3</c:v>
                </c:pt>
                <c:pt idx="18">
                  <c:v>-1.1937176127639101E-2</c:v>
                </c:pt>
                <c:pt idx="19">
                  <c:v>-2.4480612215502514E-2</c:v>
                </c:pt>
              </c:numCache>
            </c:numRef>
          </c:val>
        </c:ser>
        <c:gapWidth val="55"/>
        <c:overlap val="-27"/>
        <c:axId val="59307520"/>
        <c:axId val="59309056"/>
      </c:barChart>
      <c:catAx>
        <c:axId val="59307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309056"/>
        <c:crosses val="autoZero"/>
        <c:auto val="1"/>
        <c:lblAlgn val="ctr"/>
        <c:lblOffset val="100"/>
      </c:catAx>
      <c:valAx>
        <c:axId val="59309056"/>
        <c:scaling>
          <c:orientation val="minMax"/>
        </c:scaling>
        <c:axPos val="l"/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30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4142015173000905E-2"/>
          <c:y val="5.2974438213472204E-2"/>
          <c:w val="0.93530917291960403"/>
          <c:h val="0.92354807986892673"/>
        </c:manualLayout>
      </c:layout>
      <c:barChart>
        <c:barDir val="col"/>
        <c:grouping val="clustered"/>
        <c:ser>
          <c:idx val="0"/>
          <c:order val="0"/>
          <c:tx>
            <c:strRef>
              <c:f>'Despesas Grandes Grupos Real'!$Y$124</c:f>
              <c:strCache>
                <c:ptCount val="1"/>
                <c:pt idx="0">
                  <c:v>Despesa Total*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'Despesas Grandes Grupos Real'!$Z$123:$AB$123</c:f>
              <c:strCache>
                <c:ptCount val="3"/>
                <c:pt idx="0">
                  <c:v>1999-2008 (pré-crise)</c:v>
                </c:pt>
                <c:pt idx="1">
                  <c:v>2009-2014 (pós-crise)</c:v>
                </c:pt>
                <c:pt idx="2">
                  <c:v>2015-2016 (instabilidade política)</c:v>
                </c:pt>
              </c:strCache>
            </c:strRef>
          </c:cat>
          <c:val>
            <c:numRef>
              <c:f>'Despesas Grandes Grupos Real'!$Z$124:$AB$124</c:f>
              <c:numCache>
                <c:formatCode>0.0</c:formatCode>
                <c:ptCount val="3"/>
                <c:pt idx="0">
                  <c:v>5.7099210983250677</c:v>
                </c:pt>
                <c:pt idx="1">
                  <c:v>6.6427914081891766</c:v>
                </c:pt>
                <c:pt idx="2">
                  <c:v>-0.10048339741549596</c:v>
                </c:pt>
              </c:numCache>
            </c:numRef>
          </c:val>
        </c:ser>
        <c:ser>
          <c:idx val="1"/>
          <c:order val="1"/>
          <c:tx>
            <c:strRef>
              <c:f>'Despesas Grandes Grupos Real'!$Y$125</c:f>
              <c:strCache>
                <c:ptCount val="1"/>
                <c:pt idx="0">
                  <c:v>Receita Líquida**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'Despesas Grandes Grupos Real'!$Z$123:$AB$123</c:f>
              <c:strCache>
                <c:ptCount val="3"/>
                <c:pt idx="0">
                  <c:v>1999-2008 (pré-crise)</c:v>
                </c:pt>
                <c:pt idx="1">
                  <c:v>2009-2014 (pós-crise)</c:v>
                </c:pt>
                <c:pt idx="2">
                  <c:v>2015-2016 (instabilidade política)</c:v>
                </c:pt>
              </c:strCache>
            </c:strRef>
          </c:cat>
          <c:val>
            <c:numRef>
              <c:f>'Despesas Grandes Grupos Real'!$Z$125:$AB$125</c:f>
              <c:numCache>
                <c:formatCode>0.0</c:formatCode>
                <c:ptCount val="3"/>
                <c:pt idx="0">
                  <c:v>6.8470740596261175</c:v>
                </c:pt>
                <c:pt idx="1">
                  <c:v>3.3986562237204403</c:v>
                </c:pt>
                <c:pt idx="2">
                  <c:v>-7.2458208314232557</c:v>
                </c:pt>
              </c:numCache>
            </c:numRef>
          </c:val>
        </c:ser>
        <c:axId val="59294464"/>
        <c:axId val="56902784"/>
      </c:barChart>
      <c:catAx>
        <c:axId val="59294464"/>
        <c:scaling>
          <c:orientation val="minMax"/>
        </c:scaling>
        <c:axPos val="b"/>
        <c:numFmt formatCode="General" sourceLinked="0"/>
        <c:tickLblPos val="high"/>
        <c:txPr>
          <a:bodyPr/>
          <a:lstStyle/>
          <a:p>
            <a:pPr>
              <a:defRPr lang="en-US"/>
            </a:pPr>
            <a:endParaRPr lang="pt-BR"/>
          </a:p>
        </c:txPr>
        <c:crossAx val="56902784"/>
        <c:crosses val="autoZero"/>
        <c:auto val="1"/>
        <c:lblAlgn val="ctr"/>
        <c:lblOffset val="100"/>
      </c:catAx>
      <c:valAx>
        <c:axId val="56902784"/>
        <c:scaling>
          <c:orientation val="minMax"/>
        </c:scaling>
        <c:delete val="1"/>
        <c:axPos val="l"/>
        <c:numFmt formatCode="0.0" sourceLinked="1"/>
        <c:tickLblPos val="nextTo"/>
        <c:crossAx val="59294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138684514262298"/>
          <c:y val="0.67110795492387465"/>
          <c:w val="0.50792939899615597"/>
          <c:h val="7.64765628121961E-2"/>
        </c:manualLayout>
      </c:layout>
      <c:txPr>
        <a:bodyPr/>
        <a:lstStyle/>
        <a:p>
          <a:pPr>
            <a:defRPr lang="en-US"/>
          </a:pPr>
          <a:endParaRPr lang="pt-BR"/>
        </a:p>
      </c:txPr>
    </c:legend>
    <c:plotVisOnly val="1"/>
    <c:dispBlanksAs val="gap"/>
  </c:chart>
  <c:txPr>
    <a:bodyPr/>
    <a:lstStyle/>
    <a:p>
      <a:pPr>
        <a:defRPr sz="1800"/>
      </a:pPr>
      <a:endParaRPr lang="pt-BR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'4.2 (2)'!$A$8:$B$8</c:f>
              <c:strCache>
                <c:ptCount val="2"/>
                <c:pt idx="0">
                  <c:v>I.1 -  Receita Administrada pela RFB</c:v>
                </c:pt>
                <c:pt idx="1">
                  <c:v>101.711,0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3"/>
              <c:layout>
                <c:manualLayout>
                  <c:x val="4.3443919202519115E-3"/>
                  <c:y val="-2.5721668919285264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1.30331757607561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'4.2 (2)'!$C$4:$AO$4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'4.2 (2)'!$C$8:$AO$8</c:f>
              <c:numCache>
                <c:formatCode>0.0%</c:formatCode>
                <c:ptCount val="20"/>
                <c:pt idx="0">
                  <c:v>0.10682926698464802</c:v>
                </c:pt>
                <c:pt idx="1">
                  <c:v>0.11149029867082498</c:v>
                </c:pt>
                <c:pt idx="2">
                  <c:v>0.123484366734899</c:v>
                </c:pt>
                <c:pt idx="3">
                  <c:v>0.130254988028178</c:v>
                </c:pt>
                <c:pt idx="4">
                  <c:v>0.1362093320718612</c:v>
                </c:pt>
                <c:pt idx="5">
                  <c:v>0.14770464627910104</c:v>
                </c:pt>
                <c:pt idx="6">
                  <c:v>0.14137157826470184</c:v>
                </c:pt>
                <c:pt idx="7">
                  <c:v>0.14649852612732617</c:v>
                </c:pt>
                <c:pt idx="8">
                  <c:v>0.15344697761392809</c:v>
                </c:pt>
                <c:pt idx="9">
                  <c:v>0.149075174058175</c:v>
                </c:pt>
                <c:pt idx="10">
                  <c:v>0.15348128080183424</c:v>
                </c:pt>
                <c:pt idx="11">
                  <c:v>0.14995709677551308</c:v>
                </c:pt>
                <c:pt idx="12">
                  <c:v>0.13685386920470288</c:v>
                </c:pt>
                <c:pt idx="13">
                  <c:v>0.1367027553056</c:v>
                </c:pt>
                <c:pt idx="14">
                  <c:v>0.14370201981814901</c:v>
                </c:pt>
                <c:pt idx="15">
                  <c:v>0.13448958122385493</c:v>
                </c:pt>
                <c:pt idx="16">
                  <c:v>0.13507967611511593</c:v>
                </c:pt>
                <c:pt idx="17">
                  <c:v>0.12790863757680013</c:v>
                </c:pt>
                <c:pt idx="18">
                  <c:v>0.12751074000418</c:v>
                </c:pt>
                <c:pt idx="19">
                  <c:v>0.13009614474087808</c:v>
                </c:pt>
              </c:numCache>
            </c:numRef>
          </c:val>
        </c:ser>
        <c:gapWidth val="65"/>
        <c:overlap val="-27"/>
        <c:axId val="56919552"/>
        <c:axId val="56921088"/>
      </c:barChart>
      <c:catAx>
        <c:axId val="56919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921088"/>
        <c:crosses val="autoZero"/>
        <c:auto val="1"/>
        <c:lblAlgn val="ctr"/>
        <c:lblOffset val="100"/>
      </c:catAx>
      <c:valAx>
        <c:axId val="56921088"/>
        <c:scaling>
          <c:orientation val="minMax"/>
          <c:min val="8.0000000000000043E-2"/>
        </c:scaling>
        <c:axPos val="l"/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91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3600"/>
            </a:pPr>
            <a:r>
              <a:rPr lang="en-US" sz="3600"/>
              <a:t>Déficit Nominal e Pagamento de Juros</a:t>
            </a:r>
          </a:p>
        </c:rich>
      </c:tx>
      <c:layout>
        <c:manualLayout>
          <c:xMode val="edge"/>
          <c:yMode val="edge"/>
          <c:x val="0.10527077865266844"/>
          <c:y val="2.150934276086135E-3"/>
        </c:manualLayout>
      </c:layout>
      <c:overlay val="1"/>
    </c:title>
    <c:plotArea>
      <c:layout>
        <c:manualLayout>
          <c:layoutTarget val="inner"/>
          <c:xMode val="edge"/>
          <c:yMode val="edge"/>
          <c:x val="5.7368219597550313E-2"/>
          <c:y val="0.18957385588446213"/>
          <c:w val="0.93230599300087535"/>
          <c:h val="0.64811509849779936"/>
        </c:manualLayout>
      </c:layout>
      <c:lineChart>
        <c:grouping val="standard"/>
        <c:ser>
          <c:idx val="0"/>
          <c:order val="0"/>
          <c:tx>
            <c:strRef>
              <c:f>'%-12meses(corrente)'!$A$10</c:f>
              <c:strCache>
                <c:ptCount val="1"/>
                <c:pt idx="0">
                  <c:v>Nominal</c:v>
                </c:pt>
              </c:strCache>
            </c:strRef>
          </c:tx>
          <c:marker>
            <c:symbol val="none"/>
          </c:marker>
          <c:cat>
            <c:numRef>
              <c:f>'%-12meses(corrente)'!$B$8:$FQ$8</c:f>
              <c:numCache>
                <c:formatCode>[$-416]mmm\-yy;@</c:formatCode>
                <c:ptCount val="172"/>
                <c:pt idx="0">
                  <c:v>37561</c:v>
                </c:pt>
                <c:pt idx="1">
                  <c:v>37591</c:v>
                </c:pt>
                <c:pt idx="2">
                  <c:v>37622</c:v>
                </c:pt>
                <c:pt idx="3">
                  <c:v>37653</c:v>
                </c:pt>
                <c:pt idx="4">
                  <c:v>37681</c:v>
                </c:pt>
                <c:pt idx="5">
                  <c:v>37712</c:v>
                </c:pt>
                <c:pt idx="6">
                  <c:v>37742</c:v>
                </c:pt>
                <c:pt idx="7">
                  <c:v>37773</c:v>
                </c:pt>
                <c:pt idx="8">
                  <c:v>37803</c:v>
                </c:pt>
                <c:pt idx="9">
                  <c:v>37834</c:v>
                </c:pt>
                <c:pt idx="10">
                  <c:v>37865</c:v>
                </c:pt>
                <c:pt idx="11">
                  <c:v>37895</c:v>
                </c:pt>
                <c:pt idx="12">
                  <c:v>37926</c:v>
                </c:pt>
                <c:pt idx="13">
                  <c:v>37956</c:v>
                </c:pt>
                <c:pt idx="14">
                  <c:v>37987</c:v>
                </c:pt>
                <c:pt idx="15">
                  <c:v>38018</c:v>
                </c:pt>
                <c:pt idx="16">
                  <c:v>38047</c:v>
                </c:pt>
                <c:pt idx="17">
                  <c:v>38078</c:v>
                </c:pt>
                <c:pt idx="18">
                  <c:v>38108</c:v>
                </c:pt>
                <c:pt idx="19">
                  <c:v>38139</c:v>
                </c:pt>
                <c:pt idx="20">
                  <c:v>38169</c:v>
                </c:pt>
                <c:pt idx="21">
                  <c:v>38200</c:v>
                </c:pt>
                <c:pt idx="22">
                  <c:v>38231</c:v>
                </c:pt>
                <c:pt idx="23">
                  <c:v>38261</c:v>
                </c:pt>
                <c:pt idx="24">
                  <c:v>38292</c:v>
                </c:pt>
                <c:pt idx="25">
                  <c:v>38322</c:v>
                </c:pt>
                <c:pt idx="26">
                  <c:v>38353</c:v>
                </c:pt>
                <c:pt idx="27">
                  <c:v>38384</c:v>
                </c:pt>
                <c:pt idx="28">
                  <c:v>38412</c:v>
                </c:pt>
                <c:pt idx="29">
                  <c:v>38443</c:v>
                </c:pt>
                <c:pt idx="30">
                  <c:v>38473</c:v>
                </c:pt>
                <c:pt idx="31">
                  <c:v>38504</c:v>
                </c:pt>
                <c:pt idx="32">
                  <c:v>38534</c:v>
                </c:pt>
                <c:pt idx="33">
                  <c:v>38565</c:v>
                </c:pt>
                <c:pt idx="34">
                  <c:v>38596</c:v>
                </c:pt>
                <c:pt idx="35">
                  <c:v>38626</c:v>
                </c:pt>
                <c:pt idx="36">
                  <c:v>38657</c:v>
                </c:pt>
                <c:pt idx="37">
                  <c:v>38687</c:v>
                </c:pt>
                <c:pt idx="38">
                  <c:v>38718</c:v>
                </c:pt>
                <c:pt idx="39">
                  <c:v>38749</c:v>
                </c:pt>
                <c:pt idx="40">
                  <c:v>38777</c:v>
                </c:pt>
                <c:pt idx="41">
                  <c:v>38808</c:v>
                </c:pt>
                <c:pt idx="42">
                  <c:v>38838</c:v>
                </c:pt>
                <c:pt idx="43">
                  <c:v>38869</c:v>
                </c:pt>
                <c:pt idx="44">
                  <c:v>38899</c:v>
                </c:pt>
                <c:pt idx="45">
                  <c:v>38930</c:v>
                </c:pt>
                <c:pt idx="46">
                  <c:v>38961</c:v>
                </c:pt>
                <c:pt idx="47">
                  <c:v>38991</c:v>
                </c:pt>
                <c:pt idx="48">
                  <c:v>39022</c:v>
                </c:pt>
                <c:pt idx="49">
                  <c:v>39052</c:v>
                </c:pt>
                <c:pt idx="50">
                  <c:v>39083</c:v>
                </c:pt>
                <c:pt idx="51">
                  <c:v>39114</c:v>
                </c:pt>
                <c:pt idx="52">
                  <c:v>39142</c:v>
                </c:pt>
                <c:pt idx="53">
                  <c:v>39173</c:v>
                </c:pt>
                <c:pt idx="54">
                  <c:v>39203</c:v>
                </c:pt>
                <c:pt idx="55">
                  <c:v>39234</c:v>
                </c:pt>
                <c:pt idx="56">
                  <c:v>39264</c:v>
                </c:pt>
                <c:pt idx="57">
                  <c:v>39295</c:v>
                </c:pt>
                <c:pt idx="58">
                  <c:v>39326</c:v>
                </c:pt>
                <c:pt idx="59">
                  <c:v>39356</c:v>
                </c:pt>
                <c:pt idx="60">
                  <c:v>39387</c:v>
                </c:pt>
                <c:pt idx="61">
                  <c:v>39417</c:v>
                </c:pt>
                <c:pt idx="62">
                  <c:v>39448</c:v>
                </c:pt>
                <c:pt idx="63">
                  <c:v>39479</c:v>
                </c:pt>
                <c:pt idx="64">
                  <c:v>39508</c:v>
                </c:pt>
                <c:pt idx="65">
                  <c:v>39539</c:v>
                </c:pt>
                <c:pt idx="66">
                  <c:v>39569</c:v>
                </c:pt>
                <c:pt idx="67">
                  <c:v>39600</c:v>
                </c:pt>
                <c:pt idx="68">
                  <c:v>39630</c:v>
                </c:pt>
                <c:pt idx="69">
                  <c:v>39661</c:v>
                </c:pt>
                <c:pt idx="70">
                  <c:v>39692</c:v>
                </c:pt>
                <c:pt idx="71">
                  <c:v>39722</c:v>
                </c:pt>
                <c:pt idx="72">
                  <c:v>39753</c:v>
                </c:pt>
                <c:pt idx="73">
                  <c:v>39783</c:v>
                </c:pt>
                <c:pt idx="74">
                  <c:v>39814</c:v>
                </c:pt>
                <c:pt idx="75">
                  <c:v>39845</c:v>
                </c:pt>
                <c:pt idx="76">
                  <c:v>39873</c:v>
                </c:pt>
                <c:pt idx="77">
                  <c:v>39904</c:v>
                </c:pt>
                <c:pt idx="78">
                  <c:v>39934</c:v>
                </c:pt>
                <c:pt idx="79">
                  <c:v>39965</c:v>
                </c:pt>
                <c:pt idx="80">
                  <c:v>39995</c:v>
                </c:pt>
                <c:pt idx="81">
                  <c:v>40026</c:v>
                </c:pt>
                <c:pt idx="82">
                  <c:v>40057</c:v>
                </c:pt>
                <c:pt idx="83">
                  <c:v>40087</c:v>
                </c:pt>
                <c:pt idx="84">
                  <c:v>40118</c:v>
                </c:pt>
                <c:pt idx="85">
                  <c:v>40148</c:v>
                </c:pt>
                <c:pt idx="86">
                  <c:v>40179</c:v>
                </c:pt>
                <c:pt idx="87">
                  <c:v>40210</c:v>
                </c:pt>
                <c:pt idx="88">
                  <c:v>40238</c:v>
                </c:pt>
                <c:pt idx="89">
                  <c:v>40269</c:v>
                </c:pt>
                <c:pt idx="90">
                  <c:v>40299</c:v>
                </c:pt>
                <c:pt idx="91">
                  <c:v>40330</c:v>
                </c:pt>
                <c:pt idx="92">
                  <c:v>40360</c:v>
                </c:pt>
                <c:pt idx="93">
                  <c:v>40391</c:v>
                </c:pt>
                <c:pt idx="94">
                  <c:v>40422</c:v>
                </c:pt>
                <c:pt idx="95">
                  <c:v>40452</c:v>
                </c:pt>
                <c:pt idx="96">
                  <c:v>40483</c:v>
                </c:pt>
                <c:pt idx="97">
                  <c:v>40513</c:v>
                </c:pt>
                <c:pt idx="98">
                  <c:v>40544</c:v>
                </c:pt>
                <c:pt idx="99">
                  <c:v>40575</c:v>
                </c:pt>
                <c:pt idx="100">
                  <c:v>40603</c:v>
                </c:pt>
                <c:pt idx="101">
                  <c:v>40634</c:v>
                </c:pt>
                <c:pt idx="102">
                  <c:v>40664</c:v>
                </c:pt>
                <c:pt idx="103">
                  <c:v>40695</c:v>
                </c:pt>
                <c:pt idx="104">
                  <c:v>40725</c:v>
                </c:pt>
                <c:pt idx="105">
                  <c:v>40756</c:v>
                </c:pt>
                <c:pt idx="106">
                  <c:v>40787</c:v>
                </c:pt>
                <c:pt idx="107">
                  <c:v>40817</c:v>
                </c:pt>
                <c:pt idx="108">
                  <c:v>40848</c:v>
                </c:pt>
                <c:pt idx="109">
                  <c:v>40878</c:v>
                </c:pt>
                <c:pt idx="110">
                  <c:v>40909</c:v>
                </c:pt>
                <c:pt idx="111">
                  <c:v>40940</c:v>
                </c:pt>
                <c:pt idx="112">
                  <c:v>40969</c:v>
                </c:pt>
                <c:pt idx="113">
                  <c:v>41000</c:v>
                </c:pt>
                <c:pt idx="114">
                  <c:v>41030</c:v>
                </c:pt>
                <c:pt idx="115">
                  <c:v>41061</c:v>
                </c:pt>
                <c:pt idx="116">
                  <c:v>41091</c:v>
                </c:pt>
                <c:pt idx="117">
                  <c:v>41122</c:v>
                </c:pt>
                <c:pt idx="118">
                  <c:v>41153</c:v>
                </c:pt>
                <c:pt idx="119">
                  <c:v>41183</c:v>
                </c:pt>
                <c:pt idx="120">
                  <c:v>41214</c:v>
                </c:pt>
                <c:pt idx="121">
                  <c:v>41244</c:v>
                </c:pt>
                <c:pt idx="122">
                  <c:v>41275</c:v>
                </c:pt>
                <c:pt idx="123">
                  <c:v>41306</c:v>
                </c:pt>
                <c:pt idx="124">
                  <c:v>41334</c:v>
                </c:pt>
                <c:pt idx="125">
                  <c:v>41365</c:v>
                </c:pt>
                <c:pt idx="126">
                  <c:v>41395</c:v>
                </c:pt>
                <c:pt idx="127">
                  <c:v>41426</c:v>
                </c:pt>
                <c:pt idx="128">
                  <c:v>41456</c:v>
                </c:pt>
                <c:pt idx="129">
                  <c:v>41487</c:v>
                </c:pt>
                <c:pt idx="130">
                  <c:v>41518</c:v>
                </c:pt>
                <c:pt idx="131">
                  <c:v>41548</c:v>
                </c:pt>
                <c:pt idx="132">
                  <c:v>41579</c:v>
                </c:pt>
                <c:pt idx="133">
                  <c:v>41609</c:v>
                </c:pt>
                <c:pt idx="134">
                  <c:v>41640</c:v>
                </c:pt>
                <c:pt idx="135">
                  <c:v>41671</c:v>
                </c:pt>
                <c:pt idx="136">
                  <c:v>41699</c:v>
                </c:pt>
                <c:pt idx="137">
                  <c:v>41730</c:v>
                </c:pt>
                <c:pt idx="138">
                  <c:v>41760</c:v>
                </c:pt>
                <c:pt idx="139">
                  <c:v>41791</c:v>
                </c:pt>
                <c:pt idx="140">
                  <c:v>41821</c:v>
                </c:pt>
                <c:pt idx="141">
                  <c:v>41852</c:v>
                </c:pt>
                <c:pt idx="142">
                  <c:v>41883</c:v>
                </c:pt>
                <c:pt idx="143">
                  <c:v>41913</c:v>
                </c:pt>
                <c:pt idx="144">
                  <c:v>41944</c:v>
                </c:pt>
                <c:pt idx="145">
                  <c:v>41974</c:v>
                </c:pt>
                <c:pt idx="146">
                  <c:v>42005</c:v>
                </c:pt>
                <c:pt idx="147">
                  <c:v>42036</c:v>
                </c:pt>
                <c:pt idx="148">
                  <c:v>42064</c:v>
                </c:pt>
                <c:pt idx="149">
                  <c:v>42095</c:v>
                </c:pt>
                <c:pt idx="150">
                  <c:v>42125</c:v>
                </c:pt>
                <c:pt idx="151">
                  <c:v>42156</c:v>
                </c:pt>
                <c:pt idx="152">
                  <c:v>42186</c:v>
                </c:pt>
                <c:pt idx="153">
                  <c:v>42217</c:v>
                </c:pt>
                <c:pt idx="154">
                  <c:v>42248</c:v>
                </c:pt>
                <c:pt idx="155">
                  <c:v>42278</c:v>
                </c:pt>
                <c:pt idx="156">
                  <c:v>42309</c:v>
                </c:pt>
                <c:pt idx="157">
                  <c:v>42339</c:v>
                </c:pt>
                <c:pt idx="158">
                  <c:v>42370</c:v>
                </c:pt>
                <c:pt idx="159">
                  <c:v>42401</c:v>
                </c:pt>
                <c:pt idx="160">
                  <c:v>42430</c:v>
                </c:pt>
                <c:pt idx="161">
                  <c:v>42461</c:v>
                </c:pt>
                <c:pt idx="162">
                  <c:v>42491</c:v>
                </c:pt>
                <c:pt idx="163">
                  <c:v>42522</c:v>
                </c:pt>
                <c:pt idx="164">
                  <c:v>42552</c:v>
                </c:pt>
                <c:pt idx="165">
                  <c:v>42583</c:v>
                </c:pt>
                <c:pt idx="166">
                  <c:v>42614</c:v>
                </c:pt>
                <c:pt idx="167">
                  <c:v>42644</c:v>
                </c:pt>
                <c:pt idx="168">
                  <c:v>42675</c:v>
                </c:pt>
                <c:pt idx="169">
                  <c:v>42705</c:v>
                </c:pt>
                <c:pt idx="170">
                  <c:v>42736</c:v>
                </c:pt>
                <c:pt idx="171">
                  <c:v>42767</c:v>
                </c:pt>
              </c:numCache>
            </c:numRef>
          </c:cat>
          <c:val>
            <c:numRef>
              <c:f>'%-12meses(corrente)'!$B$10:$FQ$10</c:f>
              <c:numCache>
                <c:formatCode>0.00_)</c:formatCode>
                <c:ptCount val="172"/>
                <c:pt idx="0">
                  <c:v>3.7967489487288688</c:v>
                </c:pt>
                <c:pt idx="1">
                  <c:v>4.4160153514237788</c:v>
                </c:pt>
                <c:pt idx="2">
                  <c:v>4.9268464106484107</c:v>
                </c:pt>
                <c:pt idx="3">
                  <c:v>5.1152205495543486</c:v>
                </c:pt>
                <c:pt idx="4">
                  <c:v>5.3834353162577901</c:v>
                </c:pt>
                <c:pt idx="5">
                  <c:v>4.9715793799258314</c:v>
                </c:pt>
                <c:pt idx="6">
                  <c:v>5.1485686219359046</c:v>
                </c:pt>
                <c:pt idx="7">
                  <c:v>5.3894997833713054</c:v>
                </c:pt>
                <c:pt idx="8">
                  <c:v>5.9062270048672243</c:v>
                </c:pt>
                <c:pt idx="9">
                  <c:v>5.9101124144342307</c:v>
                </c:pt>
                <c:pt idx="10">
                  <c:v>5.9721697465612298</c:v>
                </c:pt>
                <c:pt idx="11">
                  <c:v>5.5660976408100318</c:v>
                </c:pt>
                <c:pt idx="12">
                  <c:v>5.6589037903474066</c:v>
                </c:pt>
                <c:pt idx="13">
                  <c:v>5.1808055119444445</c:v>
                </c:pt>
                <c:pt idx="14">
                  <c:v>4.6030288005385618</c:v>
                </c:pt>
                <c:pt idx="15">
                  <c:v>4.3219694082600126</c:v>
                </c:pt>
                <c:pt idx="16">
                  <c:v>4.002332789136152</c:v>
                </c:pt>
                <c:pt idx="17">
                  <c:v>4.2960941467033029</c:v>
                </c:pt>
                <c:pt idx="18">
                  <c:v>4.0153258459777685</c:v>
                </c:pt>
                <c:pt idx="19">
                  <c:v>3.696262871531955</c:v>
                </c:pt>
                <c:pt idx="20">
                  <c:v>3.3319982653324742</c:v>
                </c:pt>
                <c:pt idx="21">
                  <c:v>3.1023988739509201</c:v>
                </c:pt>
                <c:pt idx="22">
                  <c:v>3.0532374080672033</c:v>
                </c:pt>
                <c:pt idx="23">
                  <c:v>3.1039098038577482</c:v>
                </c:pt>
                <c:pt idx="24">
                  <c:v>3.0037463460436142</c:v>
                </c:pt>
                <c:pt idx="25">
                  <c:v>2.8760489172793622</c:v>
                </c:pt>
                <c:pt idx="26">
                  <c:v>2.7774896656706174</c:v>
                </c:pt>
                <c:pt idx="27">
                  <c:v>2.9330826462063153</c:v>
                </c:pt>
                <c:pt idx="28">
                  <c:v>2.9777456742326827</c:v>
                </c:pt>
                <c:pt idx="29">
                  <c:v>2.7392435964280017</c:v>
                </c:pt>
                <c:pt idx="30">
                  <c:v>2.8862457243577775</c:v>
                </c:pt>
                <c:pt idx="31">
                  <c:v>3.1033634796854792</c:v>
                </c:pt>
                <c:pt idx="32">
                  <c:v>3.1339322803479375</c:v>
                </c:pt>
                <c:pt idx="33">
                  <c:v>3.1417533539450102</c:v>
                </c:pt>
                <c:pt idx="34">
                  <c:v>3.3069695366512857</c:v>
                </c:pt>
                <c:pt idx="35">
                  <c:v>3.3155832096138242</c:v>
                </c:pt>
                <c:pt idx="36">
                  <c:v>3.4471042376642163</c:v>
                </c:pt>
                <c:pt idx="37">
                  <c:v>3.5385879858121774</c:v>
                </c:pt>
                <c:pt idx="38">
                  <c:v>4.0538549436481945</c:v>
                </c:pt>
                <c:pt idx="39">
                  <c:v>4.1137956156769757</c:v>
                </c:pt>
                <c:pt idx="40">
                  <c:v>4.1121476171248776</c:v>
                </c:pt>
                <c:pt idx="41">
                  <c:v>4.0269418126641403</c:v>
                </c:pt>
                <c:pt idx="42">
                  <c:v>3.7156221394504403</c:v>
                </c:pt>
                <c:pt idx="43">
                  <c:v>3.7238344289939014</c:v>
                </c:pt>
                <c:pt idx="44">
                  <c:v>3.8004058004747057</c:v>
                </c:pt>
                <c:pt idx="45">
                  <c:v>3.7113432136601197</c:v>
                </c:pt>
                <c:pt idx="46">
                  <c:v>3.6536961833185937</c:v>
                </c:pt>
                <c:pt idx="47">
                  <c:v>3.5145945679552493</c:v>
                </c:pt>
                <c:pt idx="48">
                  <c:v>3.420091755965923</c:v>
                </c:pt>
                <c:pt idx="49">
                  <c:v>3.5696839514598762</c:v>
                </c:pt>
                <c:pt idx="50">
                  <c:v>3.0071056235768827</c:v>
                </c:pt>
                <c:pt idx="51">
                  <c:v>2.8483717347266482</c:v>
                </c:pt>
                <c:pt idx="52">
                  <c:v>2.9032619382637037</c:v>
                </c:pt>
                <c:pt idx="53">
                  <c:v>2.82766315236025</c:v>
                </c:pt>
                <c:pt idx="54">
                  <c:v>3.0793934772246101</c:v>
                </c:pt>
                <c:pt idx="55">
                  <c:v>2.8165401649432913</c:v>
                </c:pt>
                <c:pt idx="56">
                  <c:v>2.77571810649648</c:v>
                </c:pt>
                <c:pt idx="57">
                  <c:v>2.7046315308867275</c:v>
                </c:pt>
                <c:pt idx="58">
                  <c:v>2.8460364239866442</c:v>
                </c:pt>
                <c:pt idx="59">
                  <c:v>2.858549215906212</c:v>
                </c:pt>
                <c:pt idx="60">
                  <c:v>2.7038893061627944</c:v>
                </c:pt>
                <c:pt idx="61">
                  <c:v>2.7372533660626135</c:v>
                </c:pt>
                <c:pt idx="62">
                  <c:v>2.4989631367520877</c:v>
                </c:pt>
                <c:pt idx="63">
                  <c:v>2.554564782595512</c:v>
                </c:pt>
                <c:pt idx="64">
                  <c:v>2.21337629344981</c:v>
                </c:pt>
                <c:pt idx="65">
                  <c:v>2.2499810961209015</c:v>
                </c:pt>
                <c:pt idx="66">
                  <c:v>2.1842378039345411</c:v>
                </c:pt>
                <c:pt idx="67">
                  <c:v>2.3050860386846068</c:v>
                </c:pt>
                <c:pt idx="68">
                  <c:v>2.2791776638644849</c:v>
                </c:pt>
                <c:pt idx="69">
                  <c:v>2.219453072073017</c:v>
                </c:pt>
                <c:pt idx="70">
                  <c:v>1.7369068469025271</c:v>
                </c:pt>
                <c:pt idx="71">
                  <c:v>1.3156744256487001</c:v>
                </c:pt>
                <c:pt idx="72">
                  <c:v>1.51913754523107</c:v>
                </c:pt>
                <c:pt idx="73">
                  <c:v>1.9913540252873336</c:v>
                </c:pt>
                <c:pt idx="74">
                  <c:v>2.4626409352625203</c:v>
                </c:pt>
                <c:pt idx="75">
                  <c:v>2.4302167443108322</c:v>
                </c:pt>
                <c:pt idx="76">
                  <c:v>2.677431794122699</c:v>
                </c:pt>
                <c:pt idx="77">
                  <c:v>2.8514157319034337</c:v>
                </c:pt>
                <c:pt idx="78">
                  <c:v>2.9246000166060431</c:v>
                </c:pt>
                <c:pt idx="79">
                  <c:v>3.0218884617038517</c:v>
                </c:pt>
                <c:pt idx="80">
                  <c:v>3.1894956303446809</c:v>
                </c:pt>
                <c:pt idx="81">
                  <c:v>3.3247244272717342</c:v>
                </c:pt>
                <c:pt idx="82">
                  <c:v>4.0141559909399618</c:v>
                </c:pt>
                <c:pt idx="83">
                  <c:v>4.2843387648312765</c:v>
                </c:pt>
                <c:pt idx="84">
                  <c:v>3.9644649960596627</c:v>
                </c:pt>
                <c:pt idx="85">
                  <c:v>3.1875435007577115</c:v>
                </c:pt>
                <c:pt idx="86">
                  <c:v>2.8602461885078037</c:v>
                </c:pt>
                <c:pt idx="87">
                  <c:v>2.9392320428962941</c:v>
                </c:pt>
                <c:pt idx="88">
                  <c:v>3.1991837327052113</c:v>
                </c:pt>
                <c:pt idx="89">
                  <c:v>2.9608041919279242</c:v>
                </c:pt>
                <c:pt idx="90">
                  <c:v>3.0680723271921511</c:v>
                </c:pt>
                <c:pt idx="91">
                  <c:v>3.1232538088017763</c:v>
                </c:pt>
                <c:pt idx="92">
                  <c:v>3.1244238799039112</c:v>
                </c:pt>
                <c:pt idx="93">
                  <c:v>3.1589640411652913</c:v>
                </c:pt>
                <c:pt idx="94">
                  <c:v>2.2055233307999185</c:v>
                </c:pt>
                <c:pt idx="95">
                  <c:v>2.316554618083801</c:v>
                </c:pt>
                <c:pt idx="96">
                  <c:v>2.5811528982584782</c:v>
                </c:pt>
                <c:pt idx="97">
                  <c:v>2.4106255204233777</c:v>
                </c:pt>
                <c:pt idx="98">
                  <c:v>2.4721551083243138</c:v>
                </c:pt>
                <c:pt idx="99">
                  <c:v>2.4443294347556597</c:v>
                </c:pt>
                <c:pt idx="100">
                  <c:v>2.167711362020845</c:v>
                </c:pt>
                <c:pt idx="101">
                  <c:v>2.3241089356311528</c:v>
                </c:pt>
                <c:pt idx="102">
                  <c:v>2.2667237123978135</c:v>
                </c:pt>
                <c:pt idx="103">
                  <c:v>2.0459627030932537</c:v>
                </c:pt>
                <c:pt idx="104">
                  <c:v>1.7782087057813256</c:v>
                </c:pt>
                <c:pt idx="105">
                  <c:v>1.9111902354731318</c:v>
                </c:pt>
                <c:pt idx="106">
                  <c:v>2.3928444657098344</c:v>
                </c:pt>
                <c:pt idx="107">
                  <c:v>2.372987552037229</c:v>
                </c:pt>
                <c:pt idx="108">
                  <c:v>2.2581352099587688</c:v>
                </c:pt>
                <c:pt idx="109">
                  <c:v>2.4669424086251137</c:v>
                </c:pt>
                <c:pt idx="110">
                  <c:v>2.268878976007664</c:v>
                </c:pt>
                <c:pt idx="111">
                  <c:v>2.1970849787362012</c:v>
                </c:pt>
                <c:pt idx="112">
                  <c:v>2.2559183510649641</c:v>
                </c:pt>
                <c:pt idx="113">
                  <c:v>2.2701574118991839</c:v>
                </c:pt>
                <c:pt idx="114">
                  <c:v>2.283501146354832</c:v>
                </c:pt>
                <c:pt idx="115">
                  <c:v>2.4374119839686337</c:v>
                </c:pt>
                <c:pt idx="116">
                  <c:v>2.563463419108337</c:v>
                </c:pt>
                <c:pt idx="117">
                  <c:v>2.5184952984400373</c:v>
                </c:pt>
                <c:pt idx="118">
                  <c:v>2.566714841392288</c:v>
                </c:pt>
                <c:pt idx="119">
                  <c:v>2.5065078045720575</c:v>
                </c:pt>
                <c:pt idx="120">
                  <c:v>2.7326634904626048</c:v>
                </c:pt>
                <c:pt idx="121">
                  <c:v>2.2620359102577572</c:v>
                </c:pt>
                <c:pt idx="122">
                  <c:v>2.2145856645398938</c:v>
                </c:pt>
                <c:pt idx="123">
                  <c:v>2.4973447760516243</c:v>
                </c:pt>
                <c:pt idx="124">
                  <c:v>2.586902617945448</c:v>
                </c:pt>
                <c:pt idx="125">
                  <c:v>2.6515903794265134</c:v>
                </c:pt>
                <c:pt idx="126">
                  <c:v>2.6004456142308543</c:v>
                </c:pt>
                <c:pt idx="127">
                  <c:v>2.5556311357015877</c:v>
                </c:pt>
                <c:pt idx="128">
                  <c:v>2.7143399985388132</c:v>
                </c:pt>
                <c:pt idx="129">
                  <c:v>2.8168307897347558</c:v>
                </c:pt>
                <c:pt idx="130">
                  <c:v>2.9969367397479241</c:v>
                </c:pt>
                <c:pt idx="131">
                  <c:v>3.1033027411026528</c:v>
                </c:pt>
                <c:pt idx="132">
                  <c:v>2.6670396801238221</c:v>
                </c:pt>
                <c:pt idx="133">
                  <c:v>2.95500427512206</c:v>
                </c:pt>
                <c:pt idx="134">
                  <c:v>3.2659507275991282</c:v>
                </c:pt>
                <c:pt idx="135">
                  <c:v>2.9783992498995513</c:v>
                </c:pt>
                <c:pt idx="136">
                  <c:v>2.9041256414265346</c:v>
                </c:pt>
                <c:pt idx="137">
                  <c:v>2.829167507863644</c:v>
                </c:pt>
                <c:pt idx="138">
                  <c:v>3.1310635811905589</c:v>
                </c:pt>
                <c:pt idx="139">
                  <c:v>3.2729269988561152</c:v>
                </c:pt>
                <c:pt idx="140">
                  <c:v>3.462085354371514</c:v>
                </c:pt>
                <c:pt idx="141">
                  <c:v>3.60538956177533</c:v>
                </c:pt>
                <c:pt idx="142">
                  <c:v>4.3942207261127217</c:v>
                </c:pt>
                <c:pt idx="143">
                  <c:v>4.4773143415489445</c:v>
                </c:pt>
                <c:pt idx="144">
                  <c:v>5.1749411717700156</c:v>
                </c:pt>
                <c:pt idx="145">
                  <c:v>5.9511874696770706</c:v>
                </c:pt>
                <c:pt idx="146">
                  <c:v>5.6972234164471987</c:v>
                </c:pt>
                <c:pt idx="147">
                  <c:v>6.5324469770481066</c:v>
                </c:pt>
                <c:pt idx="148">
                  <c:v>7.4506196872194632</c:v>
                </c:pt>
                <c:pt idx="149">
                  <c:v>7.1591679032049376</c:v>
                </c:pt>
                <c:pt idx="150">
                  <c:v>7.6109335710551536</c:v>
                </c:pt>
                <c:pt idx="151">
                  <c:v>7.8324930243893904</c:v>
                </c:pt>
                <c:pt idx="152">
                  <c:v>8.4797440516580505</c:v>
                </c:pt>
                <c:pt idx="153">
                  <c:v>8.8866641254393208</c:v>
                </c:pt>
                <c:pt idx="154">
                  <c:v>9.0044652899848749</c:v>
                </c:pt>
                <c:pt idx="155">
                  <c:v>9.1752141315222158</c:v>
                </c:pt>
                <c:pt idx="156">
                  <c:v>9.1755877161824859</c:v>
                </c:pt>
                <c:pt idx="157">
                  <c:v>10.216275161026052</c:v>
                </c:pt>
                <c:pt idx="158">
                  <c:v>10.722238758816999</c:v>
                </c:pt>
                <c:pt idx="159">
                  <c:v>10.582645616946438</c:v>
                </c:pt>
                <c:pt idx="160">
                  <c:v>9.5857113563333005</c:v>
                </c:pt>
                <c:pt idx="161">
                  <c:v>9.9642873068976368</c:v>
                </c:pt>
                <c:pt idx="162">
                  <c:v>9.942817320866169</c:v>
                </c:pt>
                <c:pt idx="163">
                  <c:v>9.8114578787219884</c:v>
                </c:pt>
                <c:pt idx="164">
                  <c:v>9.4618667851450855</c:v>
                </c:pt>
                <c:pt idx="165">
                  <c:v>9.5076509812889203</c:v>
                </c:pt>
                <c:pt idx="166">
                  <c:v>9.317792854116016</c:v>
                </c:pt>
                <c:pt idx="167">
                  <c:v>8.7778724336796881</c:v>
                </c:pt>
                <c:pt idx="168">
                  <c:v>9.3395998391571506</c:v>
                </c:pt>
                <c:pt idx="169">
                  <c:v>8.9807619103620162</c:v>
                </c:pt>
                <c:pt idx="170">
                  <c:v>8.4950111656478402</c:v>
                </c:pt>
                <c:pt idx="171">
                  <c:v>8.4924709166996486</c:v>
                </c:pt>
              </c:numCache>
            </c:numRef>
          </c:val>
        </c:ser>
        <c:ser>
          <c:idx val="1"/>
          <c:order val="1"/>
          <c:tx>
            <c:strRef>
              <c:f>'%-12meses(corrente)'!$A$21</c:f>
              <c:strCache>
                <c:ptCount val="1"/>
                <c:pt idx="0">
                  <c:v>Juros nominais</c:v>
                </c:pt>
              </c:strCache>
            </c:strRef>
          </c:tx>
          <c:marker>
            <c:symbol val="none"/>
          </c:marker>
          <c:cat>
            <c:numRef>
              <c:f>'%-12meses(corrente)'!$B$8:$FQ$8</c:f>
              <c:numCache>
                <c:formatCode>[$-416]mmm\-yy;@</c:formatCode>
                <c:ptCount val="172"/>
                <c:pt idx="0">
                  <c:v>37561</c:v>
                </c:pt>
                <c:pt idx="1">
                  <c:v>37591</c:v>
                </c:pt>
                <c:pt idx="2">
                  <c:v>37622</c:v>
                </c:pt>
                <c:pt idx="3">
                  <c:v>37653</c:v>
                </c:pt>
                <c:pt idx="4">
                  <c:v>37681</c:v>
                </c:pt>
                <c:pt idx="5">
                  <c:v>37712</c:v>
                </c:pt>
                <c:pt idx="6">
                  <c:v>37742</c:v>
                </c:pt>
                <c:pt idx="7">
                  <c:v>37773</c:v>
                </c:pt>
                <c:pt idx="8">
                  <c:v>37803</c:v>
                </c:pt>
                <c:pt idx="9">
                  <c:v>37834</c:v>
                </c:pt>
                <c:pt idx="10">
                  <c:v>37865</c:v>
                </c:pt>
                <c:pt idx="11">
                  <c:v>37895</c:v>
                </c:pt>
                <c:pt idx="12">
                  <c:v>37926</c:v>
                </c:pt>
                <c:pt idx="13">
                  <c:v>37956</c:v>
                </c:pt>
                <c:pt idx="14">
                  <c:v>37987</c:v>
                </c:pt>
                <c:pt idx="15">
                  <c:v>38018</c:v>
                </c:pt>
                <c:pt idx="16">
                  <c:v>38047</c:v>
                </c:pt>
                <c:pt idx="17">
                  <c:v>38078</c:v>
                </c:pt>
                <c:pt idx="18">
                  <c:v>38108</c:v>
                </c:pt>
                <c:pt idx="19">
                  <c:v>38139</c:v>
                </c:pt>
                <c:pt idx="20">
                  <c:v>38169</c:v>
                </c:pt>
                <c:pt idx="21">
                  <c:v>38200</c:v>
                </c:pt>
                <c:pt idx="22">
                  <c:v>38231</c:v>
                </c:pt>
                <c:pt idx="23">
                  <c:v>38261</c:v>
                </c:pt>
                <c:pt idx="24">
                  <c:v>38292</c:v>
                </c:pt>
                <c:pt idx="25">
                  <c:v>38322</c:v>
                </c:pt>
                <c:pt idx="26">
                  <c:v>38353</c:v>
                </c:pt>
                <c:pt idx="27">
                  <c:v>38384</c:v>
                </c:pt>
                <c:pt idx="28">
                  <c:v>38412</c:v>
                </c:pt>
                <c:pt idx="29">
                  <c:v>38443</c:v>
                </c:pt>
                <c:pt idx="30">
                  <c:v>38473</c:v>
                </c:pt>
                <c:pt idx="31">
                  <c:v>38504</c:v>
                </c:pt>
                <c:pt idx="32">
                  <c:v>38534</c:v>
                </c:pt>
                <c:pt idx="33">
                  <c:v>38565</c:v>
                </c:pt>
                <c:pt idx="34">
                  <c:v>38596</c:v>
                </c:pt>
                <c:pt idx="35">
                  <c:v>38626</c:v>
                </c:pt>
                <c:pt idx="36">
                  <c:v>38657</c:v>
                </c:pt>
                <c:pt idx="37">
                  <c:v>38687</c:v>
                </c:pt>
                <c:pt idx="38">
                  <c:v>38718</c:v>
                </c:pt>
                <c:pt idx="39">
                  <c:v>38749</c:v>
                </c:pt>
                <c:pt idx="40">
                  <c:v>38777</c:v>
                </c:pt>
                <c:pt idx="41">
                  <c:v>38808</c:v>
                </c:pt>
                <c:pt idx="42">
                  <c:v>38838</c:v>
                </c:pt>
                <c:pt idx="43">
                  <c:v>38869</c:v>
                </c:pt>
                <c:pt idx="44">
                  <c:v>38899</c:v>
                </c:pt>
                <c:pt idx="45">
                  <c:v>38930</c:v>
                </c:pt>
                <c:pt idx="46">
                  <c:v>38961</c:v>
                </c:pt>
                <c:pt idx="47">
                  <c:v>38991</c:v>
                </c:pt>
                <c:pt idx="48">
                  <c:v>39022</c:v>
                </c:pt>
                <c:pt idx="49">
                  <c:v>39052</c:v>
                </c:pt>
                <c:pt idx="50">
                  <c:v>39083</c:v>
                </c:pt>
                <c:pt idx="51">
                  <c:v>39114</c:v>
                </c:pt>
                <c:pt idx="52">
                  <c:v>39142</c:v>
                </c:pt>
                <c:pt idx="53">
                  <c:v>39173</c:v>
                </c:pt>
                <c:pt idx="54">
                  <c:v>39203</c:v>
                </c:pt>
                <c:pt idx="55">
                  <c:v>39234</c:v>
                </c:pt>
                <c:pt idx="56">
                  <c:v>39264</c:v>
                </c:pt>
                <c:pt idx="57">
                  <c:v>39295</c:v>
                </c:pt>
                <c:pt idx="58">
                  <c:v>39326</c:v>
                </c:pt>
                <c:pt idx="59">
                  <c:v>39356</c:v>
                </c:pt>
                <c:pt idx="60">
                  <c:v>39387</c:v>
                </c:pt>
                <c:pt idx="61">
                  <c:v>39417</c:v>
                </c:pt>
                <c:pt idx="62">
                  <c:v>39448</c:v>
                </c:pt>
                <c:pt idx="63">
                  <c:v>39479</c:v>
                </c:pt>
                <c:pt idx="64">
                  <c:v>39508</c:v>
                </c:pt>
                <c:pt idx="65">
                  <c:v>39539</c:v>
                </c:pt>
                <c:pt idx="66">
                  <c:v>39569</c:v>
                </c:pt>
                <c:pt idx="67">
                  <c:v>39600</c:v>
                </c:pt>
                <c:pt idx="68">
                  <c:v>39630</c:v>
                </c:pt>
                <c:pt idx="69">
                  <c:v>39661</c:v>
                </c:pt>
                <c:pt idx="70">
                  <c:v>39692</c:v>
                </c:pt>
                <c:pt idx="71">
                  <c:v>39722</c:v>
                </c:pt>
                <c:pt idx="72">
                  <c:v>39753</c:v>
                </c:pt>
                <c:pt idx="73">
                  <c:v>39783</c:v>
                </c:pt>
                <c:pt idx="74">
                  <c:v>39814</c:v>
                </c:pt>
                <c:pt idx="75">
                  <c:v>39845</c:v>
                </c:pt>
                <c:pt idx="76">
                  <c:v>39873</c:v>
                </c:pt>
                <c:pt idx="77">
                  <c:v>39904</c:v>
                </c:pt>
                <c:pt idx="78">
                  <c:v>39934</c:v>
                </c:pt>
                <c:pt idx="79">
                  <c:v>39965</c:v>
                </c:pt>
                <c:pt idx="80">
                  <c:v>39995</c:v>
                </c:pt>
                <c:pt idx="81">
                  <c:v>40026</c:v>
                </c:pt>
                <c:pt idx="82">
                  <c:v>40057</c:v>
                </c:pt>
                <c:pt idx="83">
                  <c:v>40087</c:v>
                </c:pt>
                <c:pt idx="84">
                  <c:v>40118</c:v>
                </c:pt>
                <c:pt idx="85">
                  <c:v>40148</c:v>
                </c:pt>
                <c:pt idx="86">
                  <c:v>40179</c:v>
                </c:pt>
                <c:pt idx="87">
                  <c:v>40210</c:v>
                </c:pt>
                <c:pt idx="88">
                  <c:v>40238</c:v>
                </c:pt>
                <c:pt idx="89">
                  <c:v>40269</c:v>
                </c:pt>
                <c:pt idx="90">
                  <c:v>40299</c:v>
                </c:pt>
                <c:pt idx="91">
                  <c:v>40330</c:v>
                </c:pt>
                <c:pt idx="92">
                  <c:v>40360</c:v>
                </c:pt>
                <c:pt idx="93">
                  <c:v>40391</c:v>
                </c:pt>
                <c:pt idx="94">
                  <c:v>40422</c:v>
                </c:pt>
                <c:pt idx="95">
                  <c:v>40452</c:v>
                </c:pt>
                <c:pt idx="96">
                  <c:v>40483</c:v>
                </c:pt>
                <c:pt idx="97">
                  <c:v>40513</c:v>
                </c:pt>
                <c:pt idx="98">
                  <c:v>40544</c:v>
                </c:pt>
                <c:pt idx="99">
                  <c:v>40575</c:v>
                </c:pt>
                <c:pt idx="100">
                  <c:v>40603</c:v>
                </c:pt>
                <c:pt idx="101">
                  <c:v>40634</c:v>
                </c:pt>
                <c:pt idx="102">
                  <c:v>40664</c:v>
                </c:pt>
                <c:pt idx="103">
                  <c:v>40695</c:v>
                </c:pt>
                <c:pt idx="104">
                  <c:v>40725</c:v>
                </c:pt>
                <c:pt idx="105">
                  <c:v>40756</c:v>
                </c:pt>
                <c:pt idx="106">
                  <c:v>40787</c:v>
                </c:pt>
                <c:pt idx="107">
                  <c:v>40817</c:v>
                </c:pt>
                <c:pt idx="108">
                  <c:v>40848</c:v>
                </c:pt>
                <c:pt idx="109">
                  <c:v>40878</c:v>
                </c:pt>
                <c:pt idx="110">
                  <c:v>40909</c:v>
                </c:pt>
                <c:pt idx="111">
                  <c:v>40940</c:v>
                </c:pt>
                <c:pt idx="112">
                  <c:v>40969</c:v>
                </c:pt>
                <c:pt idx="113">
                  <c:v>41000</c:v>
                </c:pt>
                <c:pt idx="114">
                  <c:v>41030</c:v>
                </c:pt>
                <c:pt idx="115">
                  <c:v>41061</c:v>
                </c:pt>
                <c:pt idx="116">
                  <c:v>41091</c:v>
                </c:pt>
                <c:pt idx="117">
                  <c:v>41122</c:v>
                </c:pt>
                <c:pt idx="118">
                  <c:v>41153</c:v>
                </c:pt>
                <c:pt idx="119">
                  <c:v>41183</c:v>
                </c:pt>
                <c:pt idx="120">
                  <c:v>41214</c:v>
                </c:pt>
                <c:pt idx="121">
                  <c:v>41244</c:v>
                </c:pt>
                <c:pt idx="122">
                  <c:v>41275</c:v>
                </c:pt>
                <c:pt idx="123">
                  <c:v>41306</c:v>
                </c:pt>
                <c:pt idx="124">
                  <c:v>41334</c:v>
                </c:pt>
                <c:pt idx="125">
                  <c:v>41365</c:v>
                </c:pt>
                <c:pt idx="126">
                  <c:v>41395</c:v>
                </c:pt>
                <c:pt idx="127">
                  <c:v>41426</c:v>
                </c:pt>
                <c:pt idx="128">
                  <c:v>41456</c:v>
                </c:pt>
                <c:pt idx="129">
                  <c:v>41487</c:v>
                </c:pt>
                <c:pt idx="130">
                  <c:v>41518</c:v>
                </c:pt>
                <c:pt idx="131">
                  <c:v>41548</c:v>
                </c:pt>
                <c:pt idx="132">
                  <c:v>41579</c:v>
                </c:pt>
                <c:pt idx="133">
                  <c:v>41609</c:v>
                </c:pt>
                <c:pt idx="134">
                  <c:v>41640</c:v>
                </c:pt>
                <c:pt idx="135">
                  <c:v>41671</c:v>
                </c:pt>
                <c:pt idx="136">
                  <c:v>41699</c:v>
                </c:pt>
                <c:pt idx="137">
                  <c:v>41730</c:v>
                </c:pt>
                <c:pt idx="138">
                  <c:v>41760</c:v>
                </c:pt>
                <c:pt idx="139">
                  <c:v>41791</c:v>
                </c:pt>
                <c:pt idx="140">
                  <c:v>41821</c:v>
                </c:pt>
                <c:pt idx="141">
                  <c:v>41852</c:v>
                </c:pt>
                <c:pt idx="142">
                  <c:v>41883</c:v>
                </c:pt>
                <c:pt idx="143">
                  <c:v>41913</c:v>
                </c:pt>
                <c:pt idx="144">
                  <c:v>41944</c:v>
                </c:pt>
                <c:pt idx="145">
                  <c:v>41974</c:v>
                </c:pt>
                <c:pt idx="146">
                  <c:v>42005</c:v>
                </c:pt>
                <c:pt idx="147">
                  <c:v>42036</c:v>
                </c:pt>
                <c:pt idx="148">
                  <c:v>42064</c:v>
                </c:pt>
                <c:pt idx="149">
                  <c:v>42095</c:v>
                </c:pt>
                <c:pt idx="150">
                  <c:v>42125</c:v>
                </c:pt>
                <c:pt idx="151">
                  <c:v>42156</c:v>
                </c:pt>
                <c:pt idx="152">
                  <c:v>42186</c:v>
                </c:pt>
                <c:pt idx="153">
                  <c:v>42217</c:v>
                </c:pt>
                <c:pt idx="154">
                  <c:v>42248</c:v>
                </c:pt>
                <c:pt idx="155">
                  <c:v>42278</c:v>
                </c:pt>
                <c:pt idx="156">
                  <c:v>42309</c:v>
                </c:pt>
                <c:pt idx="157">
                  <c:v>42339</c:v>
                </c:pt>
                <c:pt idx="158">
                  <c:v>42370</c:v>
                </c:pt>
                <c:pt idx="159">
                  <c:v>42401</c:v>
                </c:pt>
                <c:pt idx="160">
                  <c:v>42430</c:v>
                </c:pt>
                <c:pt idx="161">
                  <c:v>42461</c:v>
                </c:pt>
                <c:pt idx="162">
                  <c:v>42491</c:v>
                </c:pt>
                <c:pt idx="163">
                  <c:v>42522</c:v>
                </c:pt>
                <c:pt idx="164">
                  <c:v>42552</c:v>
                </c:pt>
                <c:pt idx="165">
                  <c:v>42583</c:v>
                </c:pt>
                <c:pt idx="166">
                  <c:v>42614</c:v>
                </c:pt>
                <c:pt idx="167">
                  <c:v>42644</c:v>
                </c:pt>
                <c:pt idx="168">
                  <c:v>42675</c:v>
                </c:pt>
                <c:pt idx="169">
                  <c:v>42705</c:v>
                </c:pt>
                <c:pt idx="170">
                  <c:v>42736</c:v>
                </c:pt>
                <c:pt idx="171">
                  <c:v>42767</c:v>
                </c:pt>
              </c:numCache>
            </c:numRef>
          </c:cat>
          <c:val>
            <c:numRef>
              <c:f>'%-12meses(corrente)'!$B$21:$FQ$21</c:f>
              <c:numCache>
                <c:formatCode>0.00_)</c:formatCode>
                <c:ptCount val="172"/>
                <c:pt idx="0">
                  <c:v>7.1047831831762371</c:v>
                </c:pt>
                <c:pt idx="1">
                  <c:v>7.6081770832337501</c:v>
                </c:pt>
                <c:pt idx="2">
                  <c:v>8.1699830212457734</c:v>
                </c:pt>
                <c:pt idx="3">
                  <c:v>8.4671532349983707</c:v>
                </c:pt>
                <c:pt idx="4">
                  <c:v>8.7170596413381389</c:v>
                </c:pt>
                <c:pt idx="5">
                  <c:v>8.540259667316473</c:v>
                </c:pt>
                <c:pt idx="6">
                  <c:v>8.7592621479929829</c:v>
                </c:pt>
                <c:pt idx="7">
                  <c:v>8.8105886652805605</c:v>
                </c:pt>
                <c:pt idx="8">
                  <c:v>9.3258270687193967</c:v>
                </c:pt>
                <c:pt idx="9">
                  <c:v>9.4613118371850344</c:v>
                </c:pt>
                <c:pt idx="10">
                  <c:v>9.3250965853175227</c:v>
                </c:pt>
                <c:pt idx="11">
                  <c:v>8.9103646860973829</c:v>
                </c:pt>
                <c:pt idx="12">
                  <c:v>9.0198727597943957</c:v>
                </c:pt>
                <c:pt idx="13">
                  <c:v>8.416705637924375</c:v>
                </c:pt>
                <c:pt idx="14">
                  <c:v>7.949516310003478</c:v>
                </c:pt>
                <c:pt idx="15">
                  <c:v>7.6481092567356264</c:v>
                </c:pt>
                <c:pt idx="16">
                  <c:v>7.427858117498765</c:v>
                </c:pt>
                <c:pt idx="17">
                  <c:v>7.5843482602584436</c:v>
                </c:pt>
                <c:pt idx="18">
                  <c:v>7.3499307367671936</c:v>
                </c:pt>
                <c:pt idx="19">
                  <c:v>7.2903667867624025</c:v>
                </c:pt>
                <c:pt idx="20">
                  <c:v>6.9340034997196831</c:v>
                </c:pt>
                <c:pt idx="21">
                  <c:v>6.780736569333536</c:v>
                </c:pt>
                <c:pt idx="22">
                  <c:v>6.7020153601503951</c:v>
                </c:pt>
                <c:pt idx="23">
                  <c:v>6.7316449128283598</c:v>
                </c:pt>
                <c:pt idx="24">
                  <c:v>6.5142958278229726</c:v>
                </c:pt>
                <c:pt idx="25">
                  <c:v>6.5648954307781375</c:v>
                </c:pt>
                <c:pt idx="26">
                  <c:v>6.5602504402900106</c:v>
                </c:pt>
                <c:pt idx="27">
                  <c:v>6.5766381840161543</c:v>
                </c:pt>
                <c:pt idx="28">
                  <c:v>6.7039636659198187</c:v>
                </c:pt>
                <c:pt idx="29">
                  <c:v>6.8145705465891826</c:v>
                </c:pt>
                <c:pt idx="30">
                  <c:v>6.8931660603371618</c:v>
                </c:pt>
                <c:pt idx="31">
                  <c:v>7.0977473680913983</c:v>
                </c:pt>
                <c:pt idx="32">
                  <c:v>7.1525059802198907</c:v>
                </c:pt>
                <c:pt idx="33">
                  <c:v>7.1646843655989221</c:v>
                </c:pt>
                <c:pt idx="34">
                  <c:v>7.2439410910337587</c:v>
                </c:pt>
                <c:pt idx="35">
                  <c:v>7.2856181996117524</c:v>
                </c:pt>
                <c:pt idx="36">
                  <c:v>7.3577698501754742</c:v>
                </c:pt>
                <c:pt idx="37">
                  <c:v>7.2834742030838706</c:v>
                </c:pt>
                <c:pt idx="38">
                  <c:v>7.4709470644516927</c:v>
                </c:pt>
                <c:pt idx="39">
                  <c:v>7.4873881352177509</c:v>
                </c:pt>
                <c:pt idx="40">
                  <c:v>7.4028727744540888</c:v>
                </c:pt>
                <c:pt idx="41">
                  <c:v>7.3409917872901884</c:v>
                </c:pt>
                <c:pt idx="42">
                  <c:v>7.0132988010859156</c:v>
                </c:pt>
                <c:pt idx="43">
                  <c:v>7.0457235030357372</c:v>
                </c:pt>
                <c:pt idx="44">
                  <c:v>7.0370215048304816</c:v>
                </c:pt>
                <c:pt idx="45">
                  <c:v>7.0637144330813859</c:v>
                </c:pt>
                <c:pt idx="46">
                  <c:v>6.8763855286012676</c:v>
                </c:pt>
                <c:pt idx="47">
                  <c:v>6.8003295415426566</c:v>
                </c:pt>
                <c:pt idx="48">
                  <c:v>6.7043876030732559</c:v>
                </c:pt>
                <c:pt idx="49">
                  <c:v>6.7204204836217034</c:v>
                </c:pt>
                <c:pt idx="50">
                  <c:v>6.4968898761717826</c:v>
                </c:pt>
                <c:pt idx="51">
                  <c:v>6.3466772811158387</c:v>
                </c:pt>
                <c:pt idx="52">
                  <c:v>6.3158848942064267</c:v>
                </c:pt>
                <c:pt idx="53">
                  <c:v>6.2381771802018253</c:v>
                </c:pt>
                <c:pt idx="54">
                  <c:v>6.5297590461868555</c:v>
                </c:pt>
                <c:pt idx="55">
                  <c:v>6.2109839789348289</c:v>
                </c:pt>
                <c:pt idx="56">
                  <c:v>6.1722313810341447</c:v>
                </c:pt>
                <c:pt idx="57">
                  <c:v>5.9408503915231607</c:v>
                </c:pt>
                <c:pt idx="58">
                  <c:v>6.0587685097714079</c:v>
                </c:pt>
                <c:pt idx="59">
                  <c:v>6.0984052825032977</c:v>
                </c:pt>
                <c:pt idx="60">
                  <c:v>6.0471877401908865</c:v>
                </c:pt>
                <c:pt idx="61">
                  <c:v>5.9751014152700526</c:v>
                </c:pt>
                <c:pt idx="62">
                  <c:v>5.8894239130117993</c:v>
                </c:pt>
                <c:pt idx="63">
                  <c:v>5.9882810442509227</c:v>
                </c:pt>
                <c:pt idx="64">
                  <c:v>5.8452052818353568</c:v>
                </c:pt>
                <c:pt idx="65">
                  <c:v>5.8606739014327527</c:v>
                </c:pt>
                <c:pt idx="66">
                  <c:v>5.7806947938002242</c:v>
                </c:pt>
                <c:pt idx="67">
                  <c:v>5.9252597853191542</c:v>
                </c:pt>
                <c:pt idx="68">
                  <c:v>5.9976477978294787</c:v>
                </c:pt>
                <c:pt idx="69">
                  <c:v>5.9840520346466128</c:v>
                </c:pt>
                <c:pt idx="70">
                  <c:v>5.5873193781299451</c:v>
                </c:pt>
                <c:pt idx="71">
                  <c:v>5.2971687271420107</c:v>
                </c:pt>
                <c:pt idx="72">
                  <c:v>5.2071018028219056</c:v>
                </c:pt>
                <c:pt idx="73">
                  <c:v>5.3222287735833298</c:v>
                </c:pt>
                <c:pt idx="74">
                  <c:v>5.3537065586938546</c:v>
                </c:pt>
                <c:pt idx="75">
                  <c:v>5.1697763747215619</c:v>
                </c:pt>
                <c:pt idx="76">
                  <c:v>5.2396379130387576</c:v>
                </c:pt>
                <c:pt idx="77">
                  <c:v>5.1546823727637445</c:v>
                </c:pt>
                <c:pt idx="78">
                  <c:v>5.0164278550641477</c:v>
                </c:pt>
                <c:pt idx="79">
                  <c:v>4.8871585565899656</c:v>
                </c:pt>
                <c:pt idx="80">
                  <c:v>4.7888407735999561</c:v>
                </c:pt>
                <c:pt idx="81">
                  <c:v>4.7826135673983377</c:v>
                </c:pt>
                <c:pt idx="82">
                  <c:v>5.0835978590757893</c:v>
                </c:pt>
                <c:pt idx="83">
                  <c:v>5.2204878338246088</c:v>
                </c:pt>
                <c:pt idx="84">
                  <c:v>5.2940272297246818</c:v>
                </c:pt>
                <c:pt idx="85">
                  <c:v>5.1307802236384745</c:v>
                </c:pt>
                <c:pt idx="86">
                  <c:v>5.0440706722601796</c:v>
                </c:pt>
                <c:pt idx="87">
                  <c:v>5.0902421788741163</c:v>
                </c:pt>
                <c:pt idx="88">
                  <c:v>5.0795949799584665</c:v>
                </c:pt>
                <c:pt idx="89">
                  <c:v>5.0554093036817171</c:v>
                </c:pt>
                <c:pt idx="90">
                  <c:v>5.0889341646517865</c:v>
                </c:pt>
                <c:pt idx="91">
                  <c:v>5.0858873260143156</c:v>
                </c:pt>
                <c:pt idx="92">
                  <c:v>5.0375642706014654</c:v>
                </c:pt>
                <c:pt idx="93">
                  <c:v>5.0383781102178427</c:v>
                </c:pt>
                <c:pt idx="94">
                  <c:v>4.9564359816937378</c:v>
                </c:pt>
                <c:pt idx="95">
                  <c:v>4.9300802577672718</c:v>
                </c:pt>
                <c:pt idx="96">
                  <c:v>4.9486500104473228</c:v>
                </c:pt>
                <c:pt idx="97">
                  <c:v>5.0277136280515942</c:v>
                </c:pt>
                <c:pt idx="98">
                  <c:v>5.1020551673986718</c:v>
                </c:pt>
                <c:pt idx="99">
                  <c:v>5.1606641277537166</c:v>
                </c:pt>
                <c:pt idx="100">
                  <c:v>5.2020267182693871</c:v>
                </c:pt>
                <c:pt idx="101">
                  <c:v>5.2717777779415886</c:v>
                </c:pt>
                <c:pt idx="102">
                  <c:v>5.3490571802658726</c:v>
                </c:pt>
                <c:pt idx="103">
                  <c:v>5.3603246950777148</c:v>
                </c:pt>
                <c:pt idx="104">
                  <c:v>5.35220579124893</c:v>
                </c:pt>
                <c:pt idx="105">
                  <c:v>5.4342462950462194</c:v>
                </c:pt>
                <c:pt idx="106">
                  <c:v>5.4210644848128142</c:v>
                </c:pt>
                <c:pt idx="107">
                  <c:v>5.4748509932738427</c:v>
                </c:pt>
                <c:pt idx="108">
                  <c:v>5.4292568300611421</c:v>
                </c:pt>
                <c:pt idx="109">
                  <c:v>5.4079672703821684</c:v>
                </c:pt>
                <c:pt idx="110">
                  <c:v>5.3743981276507897</c:v>
                </c:pt>
                <c:pt idx="111">
                  <c:v>5.3157630184172389</c:v>
                </c:pt>
                <c:pt idx="112">
                  <c:v>5.2724408462376209</c:v>
                </c:pt>
                <c:pt idx="113">
                  <c:v>5.1801539772538856</c:v>
                </c:pt>
                <c:pt idx="114">
                  <c:v>5.0648826060205101</c:v>
                </c:pt>
                <c:pt idx="115">
                  <c:v>4.9709291265194402</c:v>
                </c:pt>
                <c:pt idx="116">
                  <c:v>4.8963438535438195</c:v>
                </c:pt>
                <c:pt idx="117">
                  <c:v>4.7960450155525427</c:v>
                </c:pt>
                <c:pt idx="118">
                  <c:v>4.6902923563524865</c:v>
                </c:pt>
                <c:pt idx="119">
                  <c:v>4.5777834413189815</c:v>
                </c:pt>
                <c:pt idx="120">
                  <c:v>4.5021300521138548</c:v>
                </c:pt>
                <c:pt idx="121">
                  <c:v>4.4418162575896254</c:v>
                </c:pt>
                <c:pt idx="122">
                  <c:v>4.4604871577033682</c:v>
                </c:pt>
                <c:pt idx="123">
                  <c:v>4.4724889943863984</c:v>
                </c:pt>
                <c:pt idx="124">
                  <c:v>4.4074860101654219</c:v>
                </c:pt>
                <c:pt idx="125">
                  <c:v>4.3729131588204666</c:v>
                </c:pt>
                <c:pt idx="126">
                  <c:v>4.3688314461852338</c:v>
                </c:pt>
                <c:pt idx="127">
                  <c:v>4.3606542634885788</c:v>
                </c:pt>
                <c:pt idx="128">
                  <c:v>4.4395127322676107</c:v>
                </c:pt>
                <c:pt idx="129">
                  <c:v>4.4641219560372214</c:v>
                </c:pt>
                <c:pt idx="130">
                  <c:v>4.4246602594288555</c:v>
                </c:pt>
                <c:pt idx="131">
                  <c:v>4.4000957068203821</c:v>
                </c:pt>
                <c:pt idx="132">
                  <c:v>4.6210142599262269</c:v>
                </c:pt>
                <c:pt idx="133">
                  <c:v>4.6675445066374586</c:v>
                </c:pt>
                <c:pt idx="134">
                  <c:v>4.7717530989446857</c:v>
                </c:pt>
                <c:pt idx="135">
                  <c:v>4.5633898136511224</c:v>
                </c:pt>
                <c:pt idx="136">
                  <c:v>4.4786162555200901</c:v>
                </c:pt>
                <c:pt idx="137">
                  <c:v>4.5122870457083675</c:v>
                </c:pt>
                <c:pt idx="138">
                  <c:v>4.5005713894928574</c:v>
                </c:pt>
                <c:pt idx="139">
                  <c:v>4.5020327095447925</c:v>
                </c:pt>
                <c:pt idx="140">
                  <c:v>4.5595911481963265</c:v>
                </c:pt>
                <c:pt idx="141">
                  <c:v>4.4479097014661031</c:v>
                </c:pt>
                <c:pt idx="142">
                  <c:v>4.9406446898130207</c:v>
                </c:pt>
                <c:pt idx="143">
                  <c:v>4.9774540765500852</c:v>
                </c:pt>
                <c:pt idx="144">
                  <c:v>5.0142689109161074</c:v>
                </c:pt>
                <c:pt idx="145">
                  <c:v>5.3881805611303655</c:v>
                </c:pt>
                <c:pt idx="146">
                  <c:v>5.1558721329799262</c:v>
                </c:pt>
                <c:pt idx="147">
                  <c:v>5.9158225032559946</c:v>
                </c:pt>
                <c:pt idx="148">
                  <c:v>6.7809633172114498</c:v>
                </c:pt>
                <c:pt idx="149">
                  <c:v>6.4325865705950367</c:v>
                </c:pt>
                <c:pt idx="150">
                  <c:v>6.9562671315963147</c:v>
                </c:pt>
                <c:pt idx="151">
                  <c:v>7.0590216834189308</c:v>
                </c:pt>
                <c:pt idx="152">
                  <c:v>7.6196287585552342</c:v>
                </c:pt>
                <c:pt idx="153">
                  <c:v>8.1491197421590496</c:v>
                </c:pt>
                <c:pt idx="154">
                  <c:v>8.5733625885028282</c:v>
                </c:pt>
                <c:pt idx="155">
                  <c:v>8.4897222272558821</c:v>
                </c:pt>
                <c:pt idx="156">
                  <c:v>8.3000743981244547</c:v>
                </c:pt>
                <c:pt idx="157">
                  <c:v>8.3623035461320843</c:v>
                </c:pt>
                <c:pt idx="158">
                  <c:v>8.9850856044084662</c:v>
                </c:pt>
                <c:pt idx="159">
                  <c:v>8.5087945929015447</c:v>
                </c:pt>
                <c:pt idx="160">
                  <c:v>7.335015879552766</c:v>
                </c:pt>
                <c:pt idx="161">
                  <c:v>7.6653814792173645</c:v>
                </c:pt>
                <c:pt idx="162">
                  <c:v>7.4674636353309074</c:v>
                </c:pt>
                <c:pt idx="163">
                  <c:v>7.3401382251906719</c:v>
                </c:pt>
                <c:pt idx="164">
                  <c:v>6.9536198992587321</c:v>
                </c:pt>
                <c:pt idx="165">
                  <c:v>6.7704847593263606</c:v>
                </c:pt>
                <c:pt idx="166">
                  <c:v>6.2756434914897357</c:v>
                </c:pt>
                <c:pt idx="167">
                  <c:v>6.5640290124787297</c:v>
                </c:pt>
                <c:pt idx="168">
                  <c:v>6.8210548453156488</c:v>
                </c:pt>
                <c:pt idx="169">
                  <c:v>6.4948320407755746</c:v>
                </c:pt>
                <c:pt idx="170">
                  <c:v>6.1575530576261102</c:v>
                </c:pt>
                <c:pt idx="171">
                  <c:v>6.155108285146544</c:v>
                </c:pt>
              </c:numCache>
            </c:numRef>
          </c:val>
        </c:ser>
        <c:marker val="1"/>
        <c:axId val="61532032"/>
        <c:axId val="61533568"/>
      </c:lineChart>
      <c:dateAx>
        <c:axId val="61532032"/>
        <c:scaling>
          <c:orientation val="minMax"/>
        </c:scaling>
        <c:axPos val="b"/>
        <c:numFmt formatCode="[$-416]mmm\-yy;@" sourceLinked="1"/>
        <c:tickLblPos val="nextTo"/>
        <c:txPr>
          <a:bodyPr/>
          <a:lstStyle/>
          <a:p>
            <a:pPr>
              <a:defRPr lang="en-US" sz="1600"/>
            </a:pPr>
            <a:endParaRPr lang="pt-BR"/>
          </a:p>
        </c:txPr>
        <c:crossAx val="61533568"/>
        <c:crosses val="autoZero"/>
        <c:auto val="1"/>
        <c:lblOffset val="100"/>
        <c:baseTimeUnit val="months"/>
      </c:dateAx>
      <c:valAx>
        <c:axId val="61533568"/>
        <c:scaling>
          <c:orientation val="minMax"/>
        </c:scaling>
        <c:axPos val="l"/>
        <c:numFmt formatCode="0.00_)" sourceLinked="1"/>
        <c:tickLblPos val="nextTo"/>
        <c:txPr>
          <a:bodyPr/>
          <a:lstStyle/>
          <a:p>
            <a:pPr>
              <a:defRPr lang="en-US" sz="1600"/>
            </a:pPr>
            <a:endParaRPr lang="pt-BR"/>
          </a:p>
        </c:txPr>
        <c:crossAx val="6153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2729768153980879E-2"/>
          <c:y val="0.65134472050245729"/>
          <c:w val="0.32838134295713017"/>
          <c:h val="0.15228781311779416"/>
        </c:manualLayout>
      </c:layout>
      <c:txPr>
        <a:bodyPr/>
        <a:lstStyle/>
        <a:p>
          <a:pPr>
            <a:defRPr lang="en-US" sz="1600"/>
          </a:pPr>
          <a:endParaRPr lang="pt-BR"/>
        </a:p>
      </c:txPr>
    </c:legend>
    <c:plotVisOnly val="1"/>
    <c:dispBlanksAs val="gap"/>
  </c:chart>
  <c:txPr>
    <a:bodyPr/>
    <a:lstStyle/>
    <a:p>
      <a:pPr>
        <a:defRPr sz="1400"/>
      </a:pPr>
      <a:endParaRPr lang="pt-BR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plotArea>
      <c:layout/>
      <c:barChart>
        <c:barDir val="col"/>
        <c:grouping val="stacked"/>
        <c:ser>
          <c:idx val="1"/>
          <c:order val="1"/>
          <c:tx>
            <c:strRef>
              <c:f>'Primario Juros e Nominal'!$C$21</c:f>
              <c:strCache>
                <c:ptCount val="1"/>
                <c:pt idx="0">
                  <c:v>Juros Nominais</c:v>
                </c:pt>
              </c:strCache>
            </c:strRef>
          </c:tx>
          <c:spPr>
            <a:solidFill>
              <a:srgbClr val="C0504D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dLblPos val="inBase"/>
            <c:showVal val="1"/>
          </c:dLbls>
          <c:cat>
            <c:numRef>
              <c:f>'Primario Juros e Nominal'!$D$19:$Q$19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'Primario Juros e Nominal'!$D$21:$Q$21</c:f>
              <c:numCache>
                <c:formatCode>0.0</c:formatCode>
                <c:ptCount val="14"/>
                <c:pt idx="0">
                  <c:v>7.6081770832337501</c:v>
                </c:pt>
                <c:pt idx="1">
                  <c:v>8.416705637924375</c:v>
                </c:pt>
                <c:pt idx="2">
                  <c:v>6.5648954307781375</c:v>
                </c:pt>
                <c:pt idx="3">
                  <c:v>7.2834741916007752</c:v>
                </c:pt>
                <c:pt idx="4">
                  <c:v>6.7204205336262035</c:v>
                </c:pt>
                <c:pt idx="5">
                  <c:v>5.9751013980530594</c:v>
                </c:pt>
                <c:pt idx="6">
                  <c:v>5.3222287923299127</c:v>
                </c:pt>
                <c:pt idx="7">
                  <c:v>5.130780215291372</c:v>
                </c:pt>
                <c:pt idx="8">
                  <c:v>5.0277136280516066</c:v>
                </c:pt>
                <c:pt idx="9">
                  <c:v>5.4113354584856976</c:v>
                </c:pt>
                <c:pt idx="10">
                  <c:v>4.4499930074456628</c:v>
                </c:pt>
                <c:pt idx="11">
                  <c:v>4.6808576344451547</c:v>
                </c:pt>
                <c:pt idx="12">
                  <c:v>5.4750044736950487</c:v>
                </c:pt>
                <c:pt idx="13">
                  <c:v>8.498607177101178</c:v>
                </c:pt>
              </c:numCache>
            </c:numRef>
          </c:val>
        </c:ser>
        <c:ser>
          <c:idx val="2"/>
          <c:order val="2"/>
          <c:tx>
            <c:strRef>
              <c:f>'Primario Juros e Nominal'!$C$22</c:f>
              <c:strCache>
                <c:ptCount val="1"/>
                <c:pt idx="0">
                  <c:v>Déficit Primário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'Primario Juros e Nominal'!$D$19:$Q$19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'Primario Juros e Nominal'!$D$22:$Q$22</c:f>
              <c:numCache>
                <c:formatCode>0.0</c:formatCode>
                <c:ptCount val="14"/>
                <c:pt idx="0">
                  <c:v>-3.1921617318099762</c:v>
                </c:pt>
                <c:pt idx="1">
                  <c:v>-3.2359001259799141</c:v>
                </c:pt>
                <c:pt idx="2">
                  <c:v>-3.6888465134987709</c:v>
                </c:pt>
                <c:pt idx="3">
                  <c:v>-3.7448862113675214</c:v>
                </c:pt>
                <c:pt idx="4">
                  <c:v>-3.1507365556054547</c:v>
                </c:pt>
                <c:pt idx="5">
                  <c:v>-3.2378480398777203</c:v>
                </c:pt>
                <c:pt idx="6">
                  <c:v>-3.3308747600283972</c:v>
                </c:pt>
                <c:pt idx="7">
                  <c:v>-1.9432367197193785</c:v>
                </c:pt>
                <c:pt idx="8">
                  <c:v>-2.6170881076282217</c:v>
                </c:pt>
                <c:pt idx="9">
                  <c:v>-2.9428565897347343</c:v>
                </c:pt>
                <c:pt idx="10">
                  <c:v>-2.1837930118833997</c:v>
                </c:pt>
                <c:pt idx="11">
                  <c:v>-1.7174248698826693</c:v>
                </c:pt>
                <c:pt idx="12">
                  <c:v>0.57207907345401265</c:v>
                </c:pt>
                <c:pt idx="13">
                  <c:v>1.8841909272436841</c:v>
                </c:pt>
              </c:numCache>
            </c:numRef>
          </c:val>
        </c:ser>
        <c:gapWidth val="50"/>
        <c:overlap val="100"/>
        <c:axId val="61591936"/>
        <c:axId val="61593472"/>
      </c:barChart>
      <c:lineChart>
        <c:grouping val="standard"/>
        <c:ser>
          <c:idx val="0"/>
          <c:order val="0"/>
          <c:tx>
            <c:strRef>
              <c:f>'Primario Juros e Nominal'!$C$20</c:f>
              <c:strCache>
                <c:ptCount val="1"/>
                <c:pt idx="0">
                  <c:v>Resultado Nominal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txPr>
              <a:bodyPr/>
              <a:lstStyle/>
              <a:p>
                <a:pPr>
                  <a:defRPr lang="en-US" b="1"/>
                </a:pPr>
                <a:endParaRPr lang="pt-BR"/>
              </a:p>
            </c:txPr>
            <c:dLblPos val="t"/>
            <c:showVal val="1"/>
          </c:dLbls>
          <c:cat>
            <c:numRef>
              <c:f>'Primario Juros e Nominal'!$D$19:$Q$19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'Primario Juros e Nominal'!$D$20:$Q$20</c:f>
              <c:numCache>
                <c:formatCode>0.0</c:formatCode>
                <c:ptCount val="14"/>
                <c:pt idx="0">
                  <c:v>4.4160153514237788</c:v>
                </c:pt>
                <c:pt idx="1">
                  <c:v>5.1808055119444445</c:v>
                </c:pt>
                <c:pt idx="2">
                  <c:v>2.8760489172793644</c:v>
                </c:pt>
                <c:pt idx="3">
                  <c:v>3.5385879802332529</c:v>
                </c:pt>
                <c:pt idx="4">
                  <c:v>3.569683978020759</c:v>
                </c:pt>
                <c:pt idx="5">
                  <c:v>2.7372533581753387</c:v>
                </c:pt>
                <c:pt idx="6">
                  <c:v>1.9913540323015166</c:v>
                </c:pt>
                <c:pt idx="7">
                  <c:v>3.1875434955719975</c:v>
                </c:pt>
                <c:pt idx="8">
                  <c:v>2.4106255204233777</c:v>
                </c:pt>
                <c:pt idx="9">
                  <c:v>2.4684788687509651</c:v>
                </c:pt>
                <c:pt idx="10">
                  <c:v>2.2661999955622609</c:v>
                </c:pt>
                <c:pt idx="11">
                  <c:v>2.9634327645624894</c:v>
                </c:pt>
                <c:pt idx="12">
                  <c:v>6.0470835471490503</c:v>
                </c:pt>
                <c:pt idx="13">
                  <c:v>10.38279810434487</c:v>
                </c:pt>
              </c:numCache>
            </c:numRef>
          </c:val>
        </c:ser>
        <c:marker val="1"/>
        <c:axId val="61591936"/>
        <c:axId val="61593472"/>
      </c:lineChart>
      <c:catAx>
        <c:axId val="61591936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lang="en-US"/>
            </a:pPr>
            <a:endParaRPr lang="pt-BR"/>
          </a:p>
        </c:txPr>
        <c:crossAx val="61593472"/>
        <c:crosses val="autoZero"/>
        <c:auto val="1"/>
        <c:lblAlgn val="ctr"/>
        <c:lblOffset val="100"/>
      </c:catAx>
      <c:valAx>
        <c:axId val="6159347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61591936"/>
        <c:crosses val="autoZero"/>
        <c:crossBetween val="between"/>
      </c:valAx>
    </c:plotArea>
    <c:legend>
      <c:legendPos val="t"/>
      <c:txPr>
        <a:bodyPr/>
        <a:lstStyle/>
        <a:p>
          <a:pPr>
            <a:defRPr lang="en-US"/>
          </a:pPr>
          <a:endParaRPr lang="pt-BR"/>
        </a:p>
      </c:txPr>
    </c:legend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5.4369615916921993E-2"/>
          <c:y val="4.6389005101846244E-2"/>
          <c:w val="0.9171510148586125"/>
          <c:h val="0.74689910724392983"/>
        </c:manualLayout>
      </c:layout>
      <c:lineChart>
        <c:grouping val="standard"/>
        <c:ser>
          <c:idx val="1"/>
          <c:order val="0"/>
          <c:tx>
            <c:strRef>
              <c:f>Séries!$H$23</c:f>
              <c:strCache>
                <c:ptCount val="1"/>
                <c:pt idx="0">
                  <c:v>Média Período</c:v>
                </c:pt>
              </c:strCache>
            </c:strRef>
          </c:tx>
          <c:spPr>
            <a:ln w="28575" cmpd="sng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137"/>
              <c:showVal val="1"/>
            </c:dLbl>
            <c:delete val="1"/>
          </c:dLbls>
          <c:cat>
            <c:strRef>
              <c:f>Séries!$F$24:$F$211</c:f>
              <c:strCache>
                <c:ptCount val="188"/>
                <c:pt idx="0">
                  <c:v>2001.07</c:v>
                </c:pt>
                <c:pt idx="1">
                  <c:v>2001.08</c:v>
                </c:pt>
                <c:pt idx="2">
                  <c:v>2001.09</c:v>
                </c:pt>
                <c:pt idx="3">
                  <c:v>2001.10</c:v>
                </c:pt>
                <c:pt idx="4">
                  <c:v>2001.11</c:v>
                </c:pt>
                <c:pt idx="5">
                  <c:v>2001.12</c:v>
                </c:pt>
                <c:pt idx="6">
                  <c:v>2002.01</c:v>
                </c:pt>
                <c:pt idx="7">
                  <c:v>2002.02</c:v>
                </c:pt>
                <c:pt idx="8">
                  <c:v>2002.03</c:v>
                </c:pt>
                <c:pt idx="9">
                  <c:v>2002.04</c:v>
                </c:pt>
                <c:pt idx="10">
                  <c:v>2002.05</c:v>
                </c:pt>
                <c:pt idx="11">
                  <c:v>2002.06</c:v>
                </c:pt>
                <c:pt idx="12">
                  <c:v>2002.07</c:v>
                </c:pt>
                <c:pt idx="13">
                  <c:v>2002.08</c:v>
                </c:pt>
                <c:pt idx="14">
                  <c:v>2002.09</c:v>
                </c:pt>
                <c:pt idx="15">
                  <c:v>2002.10</c:v>
                </c:pt>
                <c:pt idx="16">
                  <c:v>2002.11</c:v>
                </c:pt>
                <c:pt idx="17">
                  <c:v>2002.12</c:v>
                </c:pt>
                <c:pt idx="18">
                  <c:v>2003.01</c:v>
                </c:pt>
                <c:pt idx="19">
                  <c:v>2003.02</c:v>
                </c:pt>
                <c:pt idx="20">
                  <c:v>2003.03</c:v>
                </c:pt>
                <c:pt idx="21">
                  <c:v>2003.04</c:v>
                </c:pt>
                <c:pt idx="22">
                  <c:v>2003.05</c:v>
                </c:pt>
                <c:pt idx="23">
                  <c:v>2003.06</c:v>
                </c:pt>
                <c:pt idx="24">
                  <c:v>2003.07</c:v>
                </c:pt>
                <c:pt idx="25">
                  <c:v>2003.08</c:v>
                </c:pt>
                <c:pt idx="26">
                  <c:v>2003.09</c:v>
                </c:pt>
                <c:pt idx="27">
                  <c:v>2003.10</c:v>
                </c:pt>
                <c:pt idx="28">
                  <c:v>2003.11</c:v>
                </c:pt>
                <c:pt idx="29">
                  <c:v>2003.12</c:v>
                </c:pt>
                <c:pt idx="30">
                  <c:v>2004.01</c:v>
                </c:pt>
                <c:pt idx="31">
                  <c:v>2004.02</c:v>
                </c:pt>
                <c:pt idx="32">
                  <c:v>2004.03</c:v>
                </c:pt>
                <c:pt idx="33">
                  <c:v>2004.04</c:v>
                </c:pt>
                <c:pt idx="34">
                  <c:v>2004.05</c:v>
                </c:pt>
                <c:pt idx="35">
                  <c:v>2004.06</c:v>
                </c:pt>
                <c:pt idx="36">
                  <c:v>2004.07</c:v>
                </c:pt>
                <c:pt idx="37">
                  <c:v>2004.08</c:v>
                </c:pt>
                <c:pt idx="38">
                  <c:v>2004.09</c:v>
                </c:pt>
                <c:pt idx="39">
                  <c:v>2004.10</c:v>
                </c:pt>
                <c:pt idx="40">
                  <c:v>2004.11</c:v>
                </c:pt>
                <c:pt idx="41">
                  <c:v>2004.12</c:v>
                </c:pt>
                <c:pt idx="42">
                  <c:v>2005.01</c:v>
                </c:pt>
                <c:pt idx="43">
                  <c:v>2005.02</c:v>
                </c:pt>
                <c:pt idx="44">
                  <c:v>2005.03</c:v>
                </c:pt>
                <c:pt idx="45">
                  <c:v>2005.04</c:v>
                </c:pt>
                <c:pt idx="46">
                  <c:v>2005.05</c:v>
                </c:pt>
                <c:pt idx="47">
                  <c:v>2005.06</c:v>
                </c:pt>
                <c:pt idx="48">
                  <c:v>2005.07</c:v>
                </c:pt>
                <c:pt idx="49">
                  <c:v>2005.08</c:v>
                </c:pt>
                <c:pt idx="50">
                  <c:v>2005.09</c:v>
                </c:pt>
                <c:pt idx="51">
                  <c:v>2005.10</c:v>
                </c:pt>
                <c:pt idx="52">
                  <c:v>2005.11</c:v>
                </c:pt>
                <c:pt idx="53">
                  <c:v>2005.12</c:v>
                </c:pt>
                <c:pt idx="54">
                  <c:v>2006.01</c:v>
                </c:pt>
                <c:pt idx="55">
                  <c:v>2006.02</c:v>
                </c:pt>
                <c:pt idx="56">
                  <c:v>2006.03</c:v>
                </c:pt>
                <c:pt idx="57">
                  <c:v>2006.04</c:v>
                </c:pt>
                <c:pt idx="58">
                  <c:v>2006.05</c:v>
                </c:pt>
                <c:pt idx="59">
                  <c:v>2006.06</c:v>
                </c:pt>
                <c:pt idx="60">
                  <c:v>2006.07</c:v>
                </c:pt>
                <c:pt idx="61">
                  <c:v>2006.08</c:v>
                </c:pt>
                <c:pt idx="62">
                  <c:v>2006.09</c:v>
                </c:pt>
                <c:pt idx="63">
                  <c:v>2006.10</c:v>
                </c:pt>
                <c:pt idx="64">
                  <c:v>2006.11</c:v>
                </c:pt>
                <c:pt idx="65">
                  <c:v>2006.12</c:v>
                </c:pt>
                <c:pt idx="66">
                  <c:v>2007.01</c:v>
                </c:pt>
                <c:pt idx="67">
                  <c:v>2007.02</c:v>
                </c:pt>
                <c:pt idx="68">
                  <c:v>2007.03</c:v>
                </c:pt>
                <c:pt idx="69">
                  <c:v>2007.04</c:v>
                </c:pt>
                <c:pt idx="70">
                  <c:v>2007.05</c:v>
                </c:pt>
                <c:pt idx="71">
                  <c:v>2007.06</c:v>
                </c:pt>
                <c:pt idx="72">
                  <c:v>2007.07</c:v>
                </c:pt>
                <c:pt idx="73">
                  <c:v>2007.08</c:v>
                </c:pt>
                <c:pt idx="74">
                  <c:v>2007.09</c:v>
                </c:pt>
                <c:pt idx="75">
                  <c:v>2007.10</c:v>
                </c:pt>
                <c:pt idx="76">
                  <c:v>2007.11</c:v>
                </c:pt>
                <c:pt idx="77">
                  <c:v>2007.12</c:v>
                </c:pt>
                <c:pt idx="78">
                  <c:v>2008.01</c:v>
                </c:pt>
                <c:pt idx="79">
                  <c:v>2008.02</c:v>
                </c:pt>
                <c:pt idx="80">
                  <c:v>2008.03</c:v>
                </c:pt>
                <c:pt idx="81">
                  <c:v>2008.04</c:v>
                </c:pt>
                <c:pt idx="82">
                  <c:v>2008.05</c:v>
                </c:pt>
                <c:pt idx="83">
                  <c:v>2008.06</c:v>
                </c:pt>
                <c:pt idx="84">
                  <c:v>2008.07</c:v>
                </c:pt>
                <c:pt idx="85">
                  <c:v>2008.08</c:v>
                </c:pt>
                <c:pt idx="86">
                  <c:v>2008.09</c:v>
                </c:pt>
                <c:pt idx="87">
                  <c:v>2008.10</c:v>
                </c:pt>
                <c:pt idx="88">
                  <c:v>2008.11</c:v>
                </c:pt>
                <c:pt idx="89">
                  <c:v>2008.12</c:v>
                </c:pt>
                <c:pt idx="90">
                  <c:v>2009.01</c:v>
                </c:pt>
                <c:pt idx="91">
                  <c:v>2009.02</c:v>
                </c:pt>
                <c:pt idx="92">
                  <c:v>2009.03</c:v>
                </c:pt>
                <c:pt idx="93">
                  <c:v>2009.04</c:v>
                </c:pt>
                <c:pt idx="94">
                  <c:v>2009.05</c:v>
                </c:pt>
                <c:pt idx="95">
                  <c:v>2009.06</c:v>
                </c:pt>
                <c:pt idx="96">
                  <c:v>2009.07</c:v>
                </c:pt>
                <c:pt idx="97">
                  <c:v>2009.08</c:v>
                </c:pt>
                <c:pt idx="98">
                  <c:v>2009.09</c:v>
                </c:pt>
                <c:pt idx="99">
                  <c:v>2009.10</c:v>
                </c:pt>
                <c:pt idx="100">
                  <c:v>2009.11</c:v>
                </c:pt>
                <c:pt idx="101">
                  <c:v>2009.12</c:v>
                </c:pt>
                <c:pt idx="102">
                  <c:v>2010.01</c:v>
                </c:pt>
                <c:pt idx="103">
                  <c:v>2010.02</c:v>
                </c:pt>
                <c:pt idx="104">
                  <c:v>2010.03</c:v>
                </c:pt>
                <c:pt idx="105">
                  <c:v>2010.04</c:v>
                </c:pt>
                <c:pt idx="106">
                  <c:v>2010.05</c:v>
                </c:pt>
                <c:pt idx="107">
                  <c:v>2010.06</c:v>
                </c:pt>
                <c:pt idx="108">
                  <c:v>2010.07</c:v>
                </c:pt>
                <c:pt idx="109">
                  <c:v>2010.08</c:v>
                </c:pt>
                <c:pt idx="110">
                  <c:v>2010.09</c:v>
                </c:pt>
                <c:pt idx="111">
                  <c:v>2010.10</c:v>
                </c:pt>
                <c:pt idx="112">
                  <c:v>2010.11</c:v>
                </c:pt>
                <c:pt idx="113">
                  <c:v>2010.12</c:v>
                </c:pt>
                <c:pt idx="114">
                  <c:v>2011.01</c:v>
                </c:pt>
                <c:pt idx="115">
                  <c:v>2011.02</c:v>
                </c:pt>
                <c:pt idx="116">
                  <c:v>2011.03</c:v>
                </c:pt>
                <c:pt idx="117">
                  <c:v>2011.04</c:v>
                </c:pt>
                <c:pt idx="118">
                  <c:v>2011.05</c:v>
                </c:pt>
                <c:pt idx="119">
                  <c:v>2011.06</c:v>
                </c:pt>
                <c:pt idx="120">
                  <c:v>2011.07</c:v>
                </c:pt>
                <c:pt idx="121">
                  <c:v>2011.08</c:v>
                </c:pt>
                <c:pt idx="122">
                  <c:v>2011.09</c:v>
                </c:pt>
                <c:pt idx="123">
                  <c:v>2011.10</c:v>
                </c:pt>
                <c:pt idx="124">
                  <c:v>2011.11</c:v>
                </c:pt>
                <c:pt idx="125">
                  <c:v>2011.12</c:v>
                </c:pt>
                <c:pt idx="126">
                  <c:v>2012.01</c:v>
                </c:pt>
                <c:pt idx="127">
                  <c:v>2012.02</c:v>
                </c:pt>
                <c:pt idx="128">
                  <c:v>2012.03</c:v>
                </c:pt>
                <c:pt idx="129">
                  <c:v>2012.04</c:v>
                </c:pt>
                <c:pt idx="130">
                  <c:v>2012.05</c:v>
                </c:pt>
                <c:pt idx="131">
                  <c:v>2012.06</c:v>
                </c:pt>
                <c:pt idx="132">
                  <c:v>2012.07</c:v>
                </c:pt>
                <c:pt idx="133">
                  <c:v>2012.08</c:v>
                </c:pt>
                <c:pt idx="134">
                  <c:v>2012.09</c:v>
                </c:pt>
                <c:pt idx="135">
                  <c:v>2012.10</c:v>
                </c:pt>
                <c:pt idx="136">
                  <c:v>2012.11</c:v>
                </c:pt>
                <c:pt idx="137">
                  <c:v>2012.12</c:v>
                </c:pt>
                <c:pt idx="138">
                  <c:v>2013.01</c:v>
                </c:pt>
                <c:pt idx="139">
                  <c:v>2013.02</c:v>
                </c:pt>
                <c:pt idx="140">
                  <c:v>2013.03</c:v>
                </c:pt>
                <c:pt idx="141">
                  <c:v>2013.04</c:v>
                </c:pt>
                <c:pt idx="142">
                  <c:v>2013.05</c:v>
                </c:pt>
                <c:pt idx="143">
                  <c:v>2013.06</c:v>
                </c:pt>
                <c:pt idx="144">
                  <c:v>2013.07</c:v>
                </c:pt>
                <c:pt idx="145">
                  <c:v>2013.08</c:v>
                </c:pt>
                <c:pt idx="146">
                  <c:v>2013.09</c:v>
                </c:pt>
                <c:pt idx="147">
                  <c:v>2013.10</c:v>
                </c:pt>
                <c:pt idx="148">
                  <c:v>2013.11</c:v>
                </c:pt>
                <c:pt idx="149">
                  <c:v>2013.12</c:v>
                </c:pt>
                <c:pt idx="150">
                  <c:v>2014.01</c:v>
                </c:pt>
                <c:pt idx="151">
                  <c:v>2014.02</c:v>
                </c:pt>
                <c:pt idx="152">
                  <c:v>2014.03</c:v>
                </c:pt>
                <c:pt idx="153">
                  <c:v>2014.04</c:v>
                </c:pt>
                <c:pt idx="154">
                  <c:v>2014.05</c:v>
                </c:pt>
                <c:pt idx="155">
                  <c:v>2014.06</c:v>
                </c:pt>
                <c:pt idx="156">
                  <c:v>2014.07</c:v>
                </c:pt>
                <c:pt idx="157">
                  <c:v>2014.08</c:v>
                </c:pt>
                <c:pt idx="158">
                  <c:v>2014.09</c:v>
                </c:pt>
                <c:pt idx="159">
                  <c:v>2014.10</c:v>
                </c:pt>
                <c:pt idx="160">
                  <c:v>2014.11</c:v>
                </c:pt>
                <c:pt idx="161">
                  <c:v>2014.12</c:v>
                </c:pt>
                <c:pt idx="162">
                  <c:v>2015.01</c:v>
                </c:pt>
                <c:pt idx="163">
                  <c:v>2015.02</c:v>
                </c:pt>
                <c:pt idx="164">
                  <c:v>2015.03</c:v>
                </c:pt>
                <c:pt idx="165">
                  <c:v>2015.04</c:v>
                </c:pt>
                <c:pt idx="166">
                  <c:v>2015.05</c:v>
                </c:pt>
                <c:pt idx="167">
                  <c:v>2015.06</c:v>
                </c:pt>
                <c:pt idx="168">
                  <c:v>2015.07</c:v>
                </c:pt>
                <c:pt idx="169">
                  <c:v>2015.08</c:v>
                </c:pt>
                <c:pt idx="170">
                  <c:v>2015.09</c:v>
                </c:pt>
                <c:pt idx="171">
                  <c:v>2015.10</c:v>
                </c:pt>
                <c:pt idx="172">
                  <c:v>2015.11</c:v>
                </c:pt>
                <c:pt idx="173">
                  <c:v>2015.12</c:v>
                </c:pt>
                <c:pt idx="174">
                  <c:v>2016.01</c:v>
                </c:pt>
                <c:pt idx="175">
                  <c:v>2016.02</c:v>
                </c:pt>
                <c:pt idx="176">
                  <c:v>2016.03</c:v>
                </c:pt>
                <c:pt idx="177">
                  <c:v>2016.04</c:v>
                </c:pt>
                <c:pt idx="178">
                  <c:v>2016.05</c:v>
                </c:pt>
                <c:pt idx="179">
                  <c:v>2016.06</c:v>
                </c:pt>
                <c:pt idx="180">
                  <c:v>2016.07</c:v>
                </c:pt>
                <c:pt idx="181">
                  <c:v>2016.08</c:v>
                </c:pt>
                <c:pt idx="182">
                  <c:v>2016.09</c:v>
                </c:pt>
                <c:pt idx="183">
                  <c:v>2016.10</c:v>
                </c:pt>
                <c:pt idx="184">
                  <c:v>2016.11</c:v>
                </c:pt>
                <c:pt idx="185">
                  <c:v>2016.12</c:v>
                </c:pt>
                <c:pt idx="186">
                  <c:v>2017.01</c:v>
                </c:pt>
                <c:pt idx="187">
                  <c:v>2017.02</c:v>
                </c:pt>
              </c:strCache>
            </c:strRef>
          </c:cat>
          <c:val>
            <c:numRef>
              <c:f>Séries!$H$24:$H$211</c:f>
              <c:numCache>
                <c:formatCode>0.0</c:formatCode>
                <c:ptCount val="188"/>
                <c:pt idx="0">
                  <c:v>18.20488721804513</c:v>
                </c:pt>
                <c:pt idx="1">
                  <c:v>17.36886553439053</c:v>
                </c:pt>
                <c:pt idx="2">
                  <c:v>18.23899371069184</c:v>
                </c:pt>
                <c:pt idx="3">
                  <c:v>17.83266034369424</c:v>
                </c:pt>
                <c:pt idx="4">
                  <c:v>15.193710334375298</c:v>
                </c:pt>
                <c:pt idx="5">
                  <c:v>15.72872949256009</c:v>
                </c:pt>
                <c:pt idx="6">
                  <c:v>15.005727376861399</c:v>
                </c:pt>
                <c:pt idx="7">
                  <c:v>14.527220630372497</c:v>
                </c:pt>
                <c:pt idx="8">
                  <c:v>13.064608347627226</c:v>
                </c:pt>
                <c:pt idx="9">
                  <c:v>13.355576739752173</c:v>
                </c:pt>
                <c:pt idx="10">
                  <c:v>15.28216920571046</c:v>
                </c:pt>
                <c:pt idx="11">
                  <c:v>20.216123171081527</c:v>
                </c:pt>
                <c:pt idx="12">
                  <c:v>21.22192615150362</c:v>
                </c:pt>
                <c:pt idx="13">
                  <c:v>19.838709677419338</c:v>
                </c:pt>
                <c:pt idx="14">
                  <c:v>18.09371471584495</c:v>
                </c:pt>
                <c:pt idx="15">
                  <c:v>18.946208922342581</c:v>
                </c:pt>
                <c:pt idx="16">
                  <c:v>16.635547257046319</c:v>
                </c:pt>
                <c:pt idx="17">
                  <c:v>14.941716707877069</c:v>
                </c:pt>
                <c:pt idx="18">
                  <c:v>13.945578231292519</c:v>
                </c:pt>
                <c:pt idx="19">
                  <c:v>16.53911947420546</c:v>
                </c:pt>
                <c:pt idx="20">
                  <c:v>16.123748862602369</c:v>
                </c:pt>
                <c:pt idx="21">
                  <c:v>14.68217622275141</c:v>
                </c:pt>
                <c:pt idx="22">
                  <c:v>13.914811050540502</c:v>
                </c:pt>
                <c:pt idx="23">
                  <c:v>14.204333208815838</c:v>
                </c:pt>
                <c:pt idx="24">
                  <c:v>13.65729861829119</c:v>
                </c:pt>
                <c:pt idx="25">
                  <c:v>13.572234762979686</c:v>
                </c:pt>
                <c:pt idx="26">
                  <c:v>11.09234234234235</c:v>
                </c:pt>
                <c:pt idx="27">
                  <c:v>10.79604333490343</c:v>
                </c:pt>
                <c:pt idx="28">
                  <c:v>10.595463137996228</c:v>
                </c:pt>
                <c:pt idx="29">
                  <c:v>9.3089123867069468</c:v>
                </c:pt>
                <c:pt idx="30">
                  <c:v>8.8104895764550673</c:v>
                </c:pt>
                <c:pt idx="31">
                  <c:v>9.2680158880272376</c:v>
                </c:pt>
                <c:pt idx="32">
                  <c:v>9.2950540079590702</c:v>
                </c:pt>
                <c:pt idx="33">
                  <c:v>9.3750000000000089</c:v>
                </c:pt>
                <c:pt idx="34">
                  <c:v>11.077561804113992</c:v>
                </c:pt>
                <c:pt idx="35">
                  <c:v>10.805981378726626</c:v>
                </c:pt>
                <c:pt idx="36">
                  <c:v>10.031966904851432</c:v>
                </c:pt>
                <c:pt idx="37">
                  <c:v>10.840312411781319</c:v>
                </c:pt>
                <c:pt idx="38">
                  <c:v>10.83396084337349</c:v>
                </c:pt>
                <c:pt idx="39">
                  <c:v>10.704198832611549</c:v>
                </c:pt>
                <c:pt idx="40">
                  <c:v>10.997177798682969</c:v>
                </c:pt>
                <c:pt idx="41">
                  <c:v>10.944570135746616</c:v>
                </c:pt>
                <c:pt idx="42">
                  <c:v>11.887648950255366</c:v>
                </c:pt>
                <c:pt idx="43">
                  <c:v>12.394659596629124</c:v>
                </c:pt>
                <c:pt idx="44">
                  <c:v>12.406548689315796</c:v>
                </c:pt>
                <c:pt idx="45">
                  <c:v>12.609804477189009</c:v>
                </c:pt>
                <c:pt idx="46">
                  <c:v>12.753650673241038</c:v>
                </c:pt>
                <c:pt idx="47">
                  <c:v>12.913686218407276</c:v>
                </c:pt>
                <c:pt idx="48">
                  <c:v>12.683578104138848</c:v>
                </c:pt>
                <c:pt idx="49">
                  <c:v>12.913085004775549</c:v>
                </c:pt>
                <c:pt idx="50">
                  <c:v>12.659919801413016</c:v>
                </c:pt>
                <c:pt idx="51">
                  <c:v>12.479709729781353</c:v>
                </c:pt>
                <c:pt idx="52">
                  <c:v>11.996941019023026</c:v>
                </c:pt>
                <c:pt idx="53">
                  <c:v>11.535515986980664</c:v>
                </c:pt>
                <c:pt idx="54">
                  <c:v>10.925253297648654</c:v>
                </c:pt>
                <c:pt idx="55">
                  <c:v>10.65134099616858</c:v>
                </c:pt>
                <c:pt idx="56">
                  <c:v>10.229124724379249</c:v>
                </c:pt>
                <c:pt idx="57">
                  <c:v>10.224870267153555</c:v>
                </c:pt>
                <c:pt idx="58">
                  <c:v>10.470701248799239</c:v>
                </c:pt>
                <c:pt idx="59">
                  <c:v>10.752067705327939</c:v>
                </c:pt>
                <c:pt idx="60">
                  <c:v>9.8676639815880272</c:v>
                </c:pt>
                <c:pt idx="61">
                  <c:v>9.4923371647509533</c:v>
                </c:pt>
                <c:pt idx="62">
                  <c:v>9.3909362070624738</c:v>
                </c:pt>
                <c:pt idx="63">
                  <c:v>8.9134615384615348</c:v>
                </c:pt>
                <c:pt idx="64">
                  <c:v>8.4501632417898875</c:v>
                </c:pt>
                <c:pt idx="65">
                  <c:v>8.1187548039969304</c:v>
                </c:pt>
                <c:pt idx="66">
                  <c:v>8.0457560319138857</c:v>
                </c:pt>
                <c:pt idx="67">
                  <c:v>8.0242751180040237</c:v>
                </c:pt>
                <c:pt idx="68">
                  <c:v>7.9236552920763295</c:v>
                </c:pt>
                <c:pt idx="69">
                  <c:v>7.838020682323382</c:v>
                </c:pt>
                <c:pt idx="70">
                  <c:v>7.4081237911025237</c:v>
                </c:pt>
                <c:pt idx="71">
                  <c:v>7.142166811636236</c:v>
                </c:pt>
                <c:pt idx="72">
                  <c:v>7.0207629164654684</c:v>
                </c:pt>
                <c:pt idx="73">
                  <c:v>7.2233458537994677</c:v>
                </c:pt>
                <c:pt idx="74">
                  <c:v>7.2578313253012006</c:v>
                </c:pt>
                <c:pt idx="75">
                  <c:v>7.2606306045704496</c:v>
                </c:pt>
                <c:pt idx="76">
                  <c:v>7.3278767453057245</c:v>
                </c:pt>
                <c:pt idx="77">
                  <c:v>7.0751555768310226</c:v>
                </c:pt>
                <c:pt idx="78">
                  <c:v>7.2577556491765645</c:v>
                </c:pt>
                <c:pt idx="79">
                  <c:v>7.3264288454161886</c:v>
                </c:pt>
                <c:pt idx="80">
                  <c:v>7.6370256803372802</c:v>
                </c:pt>
                <c:pt idx="81">
                  <c:v>7.9667176740627399</c:v>
                </c:pt>
                <c:pt idx="82">
                  <c:v>8.2223068138561217</c:v>
                </c:pt>
                <c:pt idx="83">
                  <c:v>8.0871212121212075</c:v>
                </c:pt>
                <c:pt idx="84">
                  <c:v>8.6074509432173709</c:v>
                </c:pt>
                <c:pt idx="85">
                  <c:v>8.9482693039178187</c:v>
                </c:pt>
                <c:pt idx="86">
                  <c:v>9.1800780878011619</c:v>
                </c:pt>
                <c:pt idx="87">
                  <c:v>9.0322580645161175</c:v>
                </c:pt>
                <c:pt idx="88">
                  <c:v>8.9710763394973867</c:v>
                </c:pt>
                <c:pt idx="89">
                  <c:v>7.6050700466978087</c:v>
                </c:pt>
                <c:pt idx="90">
                  <c:v>6.4947468958930488</c:v>
                </c:pt>
                <c:pt idx="91">
                  <c:v>6.1489911064358749</c:v>
                </c:pt>
                <c:pt idx="92">
                  <c:v>5.6942577299788688</c:v>
                </c:pt>
                <c:pt idx="93">
                  <c:v>5.4697245945686515</c:v>
                </c:pt>
                <c:pt idx="94">
                  <c:v>5.156520069137688</c:v>
                </c:pt>
                <c:pt idx="95">
                  <c:v>5.0355564097636094</c:v>
                </c:pt>
                <c:pt idx="96">
                  <c:v>4.8035354020559078</c:v>
                </c:pt>
                <c:pt idx="97">
                  <c:v>4.9822064056939421</c:v>
                </c:pt>
                <c:pt idx="98">
                  <c:v>4.9620884921777408</c:v>
                </c:pt>
                <c:pt idx="99">
                  <c:v>5.3201687116564544</c:v>
                </c:pt>
                <c:pt idx="100">
                  <c:v>5.3569717297556219</c:v>
                </c:pt>
                <c:pt idx="101">
                  <c:v>5.6321839080459544</c:v>
                </c:pt>
                <c:pt idx="102">
                  <c:v>5.4738249904470884</c:v>
                </c:pt>
                <c:pt idx="103">
                  <c:v>5.5990827441238222</c:v>
                </c:pt>
                <c:pt idx="104">
                  <c:v>5.8070678127984685</c:v>
                </c:pt>
                <c:pt idx="105">
                  <c:v>6.0175472057981896</c:v>
                </c:pt>
                <c:pt idx="106">
                  <c:v>6.4359267734553915</c:v>
                </c:pt>
                <c:pt idx="107">
                  <c:v>6.6736681306091308</c:v>
                </c:pt>
                <c:pt idx="108">
                  <c:v>6.3823697767601706</c:v>
                </c:pt>
                <c:pt idx="109">
                  <c:v>5.9058868355877001</c:v>
                </c:pt>
                <c:pt idx="110">
                  <c:v>5.5835153356756262</c:v>
                </c:pt>
                <c:pt idx="111">
                  <c:v>5.4638588503130165</c:v>
                </c:pt>
                <c:pt idx="112">
                  <c:v>5.6149985796799422</c:v>
                </c:pt>
                <c:pt idx="113">
                  <c:v>6.1220621683093279</c:v>
                </c:pt>
                <c:pt idx="114">
                  <c:v>6.2931768713920775</c:v>
                </c:pt>
                <c:pt idx="115">
                  <c:v>6.5050658081621027</c:v>
                </c:pt>
                <c:pt idx="116">
                  <c:v>6.4861282075560966</c:v>
                </c:pt>
                <c:pt idx="117">
                  <c:v>7.2286858668701051</c:v>
                </c:pt>
                <c:pt idx="118">
                  <c:v>7.2273073989321164</c:v>
                </c:pt>
                <c:pt idx="119">
                  <c:v>7.4279167462287266</c:v>
                </c:pt>
                <c:pt idx="120">
                  <c:v>6.9008068343616316</c:v>
                </c:pt>
                <c:pt idx="121">
                  <c:v>6.0680762302076374</c:v>
                </c:pt>
                <c:pt idx="122">
                  <c:v>4.5935727788279666</c:v>
                </c:pt>
                <c:pt idx="123">
                  <c:v>4.6134899583175351</c:v>
                </c:pt>
                <c:pt idx="124">
                  <c:v>4.2168103856723471</c:v>
                </c:pt>
                <c:pt idx="125">
                  <c:v>4.3379212149976087</c:v>
                </c:pt>
                <c:pt idx="126">
                  <c:v>4.3969610636277254</c:v>
                </c:pt>
                <c:pt idx="127">
                  <c:v>3.8856165684970412</c:v>
                </c:pt>
                <c:pt idx="128">
                  <c:v>3.3387081475860572</c:v>
                </c:pt>
                <c:pt idx="129">
                  <c:v>2.889078336648661</c:v>
                </c:pt>
                <c:pt idx="130">
                  <c:v>2.3218347232752068</c:v>
                </c:pt>
                <c:pt idx="131">
                  <c:v>2.220535205921407</c:v>
                </c:pt>
                <c:pt idx="132">
                  <c:v>1.7522258003409779</c:v>
                </c:pt>
                <c:pt idx="133">
                  <c:v>1.6748675246025773</c:v>
                </c:pt>
                <c:pt idx="134">
                  <c:v>1.770162817114729</c:v>
                </c:pt>
                <c:pt idx="135">
                  <c:v>1.725609177965292</c:v>
                </c:pt>
                <c:pt idx="136">
                  <c:v>1.8033409263477531</c:v>
                </c:pt>
                <c:pt idx="137">
                  <c:v>1.3727160844457147</c:v>
                </c:pt>
                <c:pt idx="138">
                  <c:v>1.3907284768212027</c:v>
                </c:pt>
                <c:pt idx="139">
                  <c:v>2.0189573459715744</c:v>
                </c:pt>
                <c:pt idx="140">
                  <c:v>2.2647588363498667</c:v>
                </c:pt>
                <c:pt idx="141">
                  <c:v>2.368321333838574</c:v>
                </c:pt>
                <c:pt idx="142">
                  <c:v>2.4332512781670284</c:v>
                </c:pt>
                <c:pt idx="143">
                  <c:v>3.3383771515036909</c:v>
                </c:pt>
                <c:pt idx="144">
                  <c:v>3.3314404694302535</c:v>
                </c:pt>
                <c:pt idx="145">
                  <c:v>3.4980199886856407</c:v>
                </c:pt>
                <c:pt idx="146">
                  <c:v>3.6737000753579463</c:v>
                </c:pt>
                <c:pt idx="147">
                  <c:v>3.7929411764705989</c:v>
                </c:pt>
                <c:pt idx="148">
                  <c:v>4.3244771057094447</c:v>
                </c:pt>
                <c:pt idx="149">
                  <c:v>4.1843370087644782</c:v>
                </c:pt>
                <c:pt idx="150">
                  <c:v>4.6689303904923385</c:v>
                </c:pt>
                <c:pt idx="151">
                  <c:v>4.8978054064236387</c:v>
                </c:pt>
                <c:pt idx="152">
                  <c:v>4.6325878594249001</c:v>
                </c:pt>
                <c:pt idx="153">
                  <c:v>4.8107700997928724</c:v>
                </c:pt>
                <c:pt idx="154">
                  <c:v>4.9325662548335405</c:v>
                </c:pt>
                <c:pt idx="155">
                  <c:v>4.6788038864257855</c:v>
                </c:pt>
                <c:pt idx="156">
                  <c:v>4.6531382727701605</c:v>
                </c:pt>
                <c:pt idx="157">
                  <c:v>4.7008949599623087</c:v>
                </c:pt>
                <c:pt idx="158">
                  <c:v>4.7775792344587842</c:v>
                </c:pt>
                <c:pt idx="159">
                  <c:v>5.102903862418934</c:v>
                </c:pt>
                <c:pt idx="160">
                  <c:v>5.43355855855856</c:v>
                </c:pt>
                <c:pt idx="161">
                  <c:v>5.5748149536212832</c:v>
                </c:pt>
                <c:pt idx="162">
                  <c:v>5.3566420491726596</c:v>
                </c:pt>
                <c:pt idx="163">
                  <c:v>5.7915419161676684</c:v>
                </c:pt>
                <c:pt idx="164">
                  <c:v>6.1676478833753601</c:v>
                </c:pt>
                <c:pt idx="165">
                  <c:v>6.8004144296882352</c:v>
                </c:pt>
                <c:pt idx="166">
                  <c:v>7.1812270285552806</c:v>
                </c:pt>
                <c:pt idx="167">
                  <c:v>7.3228050385410501</c:v>
                </c:pt>
                <c:pt idx="168">
                  <c:v>7.5863370447254219</c:v>
                </c:pt>
                <c:pt idx="169">
                  <c:v>8.0825288661745081</c:v>
                </c:pt>
                <c:pt idx="170">
                  <c:v>8.582195007065474</c:v>
                </c:pt>
                <c:pt idx="171">
                  <c:v>8.0772113943028589</c:v>
                </c:pt>
                <c:pt idx="172">
                  <c:v>7.6614408361328685</c:v>
                </c:pt>
                <c:pt idx="173">
                  <c:v>8.0417949435581573</c:v>
                </c:pt>
                <c:pt idx="174">
                  <c:v>7.4564265075962366</c:v>
                </c:pt>
                <c:pt idx="175">
                  <c:v>6.9058966451733648</c:v>
                </c:pt>
                <c:pt idx="176">
                  <c:v>6.8343972962823907</c:v>
                </c:pt>
                <c:pt idx="177">
                  <c:v>6.7884380001882896</c:v>
                </c:pt>
                <c:pt idx="178">
                  <c:v>6.6591315814260099</c:v>
                </c:pt>
                <c:pt idx="179">
                  <c:v>6.7163475143854354</c:v>
                </c:pt>
                <c:pt idx="180">
                  <c:v>7.1239356669820308</c:v>
                </c:pt>
                <c:pt idx="181">
                  <c:v>7.3122154779969559</c:v>
                </c:pt>
                <c:pt idx="182">
                  <c:v>7.3379651660797363</c:v>
                </c:pt>
                <c:pt idx="183">
                  <c:v>7.1421760274625656</c:v>
                </c:pt>
                <c:pt idx="184">
                  <c:v>7.2232824427480802</c:v>
                </c:pt>
                <c:pt idx="185">
                  <c:v>6.8296876492501815</c:v>
                </c:pt>
                <c:pt idx="186">
                  <c:v>6.1121191863241497</c:v>
                </c:pt>
                <c:pt idx="187">
                  <c:v>5.7399789534105183</c:v>
                </c:pt>
              </c:numCache>
            </c:numRef>
          </c:val>
        </c:ser>
        <c:marker val="1"/>
        <c:axId val="61626240"/>
        <c:axId val="61627776"/>
      </c:lineChart>
      <c:catAx>
        <c:axId val="6162624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-60000000" vert="horz"/>
          <a:lstStyle/>
          <a:p>
            <a:pPr>
              <a:defRPr lang="en-US"/>
            </a:pPr>
            <a:endParaRPr lang="pt-BR"/>
          </a:p>
        </c:txPr>
        <c:crossAx val="61627776"/>
        <c:crosses val="autoZero"/>
        <c:auto val="1"/>
        <c:lblAlgn val="ctr"/>
        <c:lblOffset val="100"/>
      </c:catAx>
      <c:valAx>
        <c:axId val="61627776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.0" sourceLinked="1"/>
        <c:maj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lang="en-US"/>
            </a:pPr>
            <a:endParaRPr lang="pt-BR"/>
          </a:p>
        </c:txPr>
        <c:crossAx val="61626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'Acum. em 4 trimestres'!$K$92:$K$93</c:f>
              <c:strCache>
                <c:ptCount val="2"/>
                <c:pt idx="0">
                  <c:v>PIB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'Acum. em 4 trimestres'!$J$94:$J$114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'Acum. em 4 trimestres'!$K$94:$K$114</c:f>
              <c:numCache>
                <c:formatCode>0.0</c:formatCode>
                <c:ptCount val="21"/>
                <c:pt idx="0">
                  <c:v>2.2088640505145696</c:v>
                </c:pt>
                <c:pt idx="1">
                  <c:v>3.394845985315937</c:v>
                </c:pt>
                <c:pt idx="2">
                  <c:v>0.33809790195231737</c:v>
                </c:pt>
                <c:pt idx="3">
                  <c:v>0.46793756667951047</c:v>
                </c:pt>
                <c:pt idx="4">
                  <c:v>4.3879494436487976</c:v>
                </c:pt>
                <c:pt idx="5">
                  <c:v>1.3898964044581679</c:v>
                </c:pt>
                <c:pt idx="6">
                  <c:v>3.0534618568362815</c:v>
                </c:pt>
                <c:pt idx="7">
                  <c:v>1.140828998770882</c:v>
                </c:pt>
                <c:pt idx="8">
                  <c:v>5.7599646368600155</c:v>
                </c:pt>
                <c:pt idx="9">
                  <c:v>3.2021308801869992</c:v>
                </c:pt>
                <c:pt idx="10">
                  <c:v>3.9619888670541887</c:v>
                </c:pt>
                <c:pt idx="11">
                  <c:v>6.0698706952164949</c:v>
                </c:pt>
                <c:pt idx="12">
                  <c:v>5.0941953699522742</c:v>
                </c:pt>
                <c:pt idx="13">
                  <c:v>-0.12581203171947444</c:v>
                </c:pt>
                <c:pt idx="14">
                  <c:v>7.5282256690783775</c:v>
                </c:pt>
                <c:pt idx="15">
                  <c:v>3.9744230794469315</c:v>
                </c:pt>
                <c:pt idx="16">
                  <c:v>1.9211759850947807</c:v>
                </c:pt>
                <c:pt idx="17">
                  <c:v>3.0048226702887177</c:v>
                </c:pt>
                <c:pt idx="18">
                  <c:v>0.50395574027337664</c:v>
                </c:pt>
                <c:pt idx="19">
                  <c:v>-3.7692556174104181</c:v>
                </c:pt>
                <c:pt idx="20">
                  <c:v>-3.5947391982152688</c:v>
                </c:pt>
              </c:numCache>
            </c:numRef>
          </c:val>
        </c:ser>
        <c:gapWidth val="65"/>
        <c:overlap val="-27"/>
        <c:axId val="56761728"/>
        <c:axId val="56767616"/>
      </c:barChart>
      <c:lineChart>
        <c:grouping val="standard"/>
        <c:ser>
          <c:idx val="1"/>
          <c:order val="1"/>
          <c:tx>
            <c:strRef>
              <c:f>'Acum. em 4 trimestres'!$S$92:$S$93</c:f>
              <c:strCache>
                <c:ptCount val="2"/>
                <c:pt idx="0">
                  <c:v>Média PIB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3"/>
            <c:spPr>
              <a:ln w="28575" cap="rnd">
                <a:noFill/>
                <a:round/>
              </a:ln>
              <a:effectLst/>
            </c:spPr>
          </c:dPt>
          <c:dPt>
            <c:idx val="7"/>
            <c:spPr>
              <a:ln w="28575" cap="rnd">
                <a:noFill/>
                <a:round/>
              </a:ln>
              <a:effectLst/>
            </c:spPr>
          </c:dPt>
          <c:dPt>
            <c:idx val="11"/>
            <c:spPr>
              <a:ln w="28575" cap="rnd">
                <a:noFill/>
                <a:round/>
              </a:ln>
              <a:effectLst/>
            </c:spPr>
          </c:dPt>
          <c:dPt>
            <c:idx val="15"/>
            <c:spPr>
              <a:ln w="28575" cap="rnd">
                <a:noFill/>
                <a:round/>
              </a:ln>
              <a:effectLst/>
            </c:spPr>
          </c:dPt>
          <c:dPt>
            <c:idx val="19"/>
            <c:spPr>
              <a:ln w="28575" cap="rnd">
                <a:noFill/>
                <a:round/>
              </a:ln>
              <a:effectLst/>
            </c:spPr>
          </c:dPt>
          <c:dLbls>
            <c:dLbl>
              <c:idx val="1"/>
              <c:layout>
                <c:manualLayout>
                  <c:x val="1.6044762769455271E-2"/>
                  <c:y val="-2.76894189751444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3.3383750733057237E-2"/>
                  <c:y val="3.35959802901629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'Acum. em 4 trimestres'!$S$94:$S$114</c:f>
              <c:numCache>
                <c:formatCode>0.0</c:formatCode>
                <c:ptCount val="21"/>
                <c:pt idx="0">
                  <c:v>1.98060264592761</c:v>
                </c:pt>
                <c:pt idx="1">
                  <c:v>1.98060264592761</c:v>
                </c:pt>
                <c:pt idx="2">
                  <c:v>1.98060264592761</c:v>
                </c:pt>
                <c:pt idx="3">
                  <c:v>2.3248113179056951</c:v>
                </c:pt>
                <c:pt idx="4">
                  <c:v>2.3248113179056951</c:v>
                </c:pt>
                <c:pt idx="5">
                  <c:v>2.3248113179056951</c:v>
                </c:pt>
                <c:pt idx="6">
                  <c:v>2.3248113179056951</c:v>
                </c:pt>
                <c:pt idx="7">
                  <c:v>3.5162283457180057</c:v>
                </c:pt>
                <c:pt idx="8">
                  <c:v>3.5162283457180057</c:v>
                </c:pt>
                <c:pt idx="9">
                  <c:v>3.5162283457180057</c:v>
                </c:pt>
                <c:pt idx="10">
                  <c:v>3.5162283457180057</c:v>
                </c:pt>
                <c:pt idx="11">
                  <c:v>4.6416199256319297</c:v>
                </c:pt>
                <c:pt idx="12">
                  <c:v>4.6416199256319297</c:v>
                </c:pt>
                <c:pt idx="13">
                  <c:v>4.6416199256319297</c:v>
                </c:pt>
                <c:pt idx="14">
                  <c:v>4.6416199256319297</c:v>
                </c:pt>
                <c:pt idx="15">
                  <c:v>2.3510943687759642</c:v>
                </c:pt>
                <c:pt idx="16">
                  <c:v>2.3510943687759642</c:v>
                </c:pt>
                <c:pt idx="17">
                  <c:v>2.3510943687759642</c:v>
                </c:pt>
                <c:pt idx="18">
                  <c:v>2.3510943687759642</c:v>
                </c:pt>
                <c:pt idx="19">
                  <c:v>-3.6819974078128452</c:v>
                </c:pt>
                <c:pt idx="20">
                  <c:v>-3.6819974078128452</c:v>
                </c:pt>
              </c:numCache>
            </c:numRef>
          </c:val>
        </c:ser>
        <c:marker val="1"/>
        <c:axId val="56761728"/>
        <c:axId val="56767616"/>
      </c:lineChart>
      <c:catAx>
        <c:axId val="56761728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767616"/>
        <c:crosses val="autoZero"/>
        <c:auto val="1"/>
        <c:lblAlgn val="ctr"/>
        <c:lblOffset val="100"/>
      </c:catAx>
      <c:valAx>
        <c:axId val="56767616"/>
        <c:scaling>
          <c:orientation val="minMax"/>
          <c:max val="8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761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6.0531957962059207E-2"/>
          <c:y val="2.8156448328357602E-2"/>
          <c:w val="0.91610417662438448"/>
          <c:h val="0.78811014287879699"/>
        </c:manualLayout>
      </c:layout>
      <c:barChart>
        <c:barDir val="col"/>
        <c:grouping val="clustered"/>
        <c:ser>
          <c:idx val="0"/>
          <c:order val="0"/>
          <c:tx>
            <c:strRef>
              <c:f>'Trimestre contra Trimestre Ant.'!$B$95</c:f>
              <c:strCache>
                <c:ptCount val="1"/>
                <c:pt idx="0">
                  <c:v>PIB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'Trimestre contra Trimestre Ant.'!$A$96:$A$124</c:f>
              <c:strCache>
                <c:ptCount val="29"/>
                <c:pt idx="0">
                  <c:v>2009.IV</c:v>
                </c:pt>
                <c:pt idx="1">
                  <c:v>2010.I</c:v>
                </c:pt>
                <c:pt idx="2">
                  <c:v>2010.II</c:v>
                </c:pt>
                <c:pt idx="3">
                  <c:v>2010.III</c:v>
                </c:pt>
                <c:pt idx="4">
                  <c:v>2010.IV</c:v>
                </c:pt>
                <c:pt idx="5">
                  <c:v>2011.I</c:v>
                </c:pt>
                <c:pt idx="6">
                  <c:v>2011.II</c:v>
                </c:pt>
                <c:pt idx="7">
                  <c:v>2011.III</c:v>
                </c:pt>
                <c:pt idx="8">
                  <c:v>2011.IV</c:v>
                </c:pt>
                <c:pt idx="9">
                  <c:v>2012.I</c:v>
                </c:pt>
                <c:pt idx="10">
                  <c:v>2012.II</c:v>
                </c:pt>
                <c:pt idx="11">
                  <c:v>2012.III</c:v>
                </c:pt>
                <c:pt idx="12">
                  <c:v>2012.IV</c:v>
                </c:pt>
                <c:pt idx="13">
                  <c:v>2013.I</c:v>
                </c:pt>
                <c:pt idx="14">
                  <c:v>2013.II</c:v>
                </c:pt>
                <c:pt idx="15">
                  <c:v>2013.III</c:v>
                </c:pt>
                <c:pt idx="16">
                  <c:v>2013.IV</c:v>
                </c:pt>
                <c:pt idx="17">
                  <c:v>2014.I</c:v>
                </c:pt>
                <c:pt idx="18">
                  <c:v>2014.II</c:v>
                </c:pt>
                <c:pt idx="19">
                  <c:v>2014.III</c:v>
                </c:pt>
                <c:pt idx="20">
                  <c:v>2014.IV</c:v>
                </c:pt>
                <c:pt idx="21">
                  <c:v>2015.I</c:v>
                </c:pt>
                <c:pt idx="22">
                  <c:v>2015.II</c:v>
                </c:pt>
                <c:pt idx="23">
                  <c:v>2015.III</c:v>
                </c:pt>
                <c:pt idx="24">
                  <c:v>2015.IV</c:v>
                </c:pt>
                <c:pt idx="25">
                  <c:v>2016.I</c:v>
                </c:pt>
                <c:pt idx="26">
                  <c:v>2016.II</c:v>
                </c:pt>
                <c:pt idx="27">
                  <c:v>2016.III</c:v>
                </c:pt>
                <c:pt idx="28">
                  <c:v>2016.IV</c:v>
                </c:pt>
              </c:strCache>
            </c:strRef>
          </c:cat>
          <c:val>
            <c:numRef>
              <c:f>'Trimestre contra Trimestre Ant.'!$B$96:$B$124</c:f>
              <c:numCache>
                <c:formatCode>#,##0.0</c:formatCode>
                <c:ptCount val="29"/>
                <c:pt idx="0">
                  <c:v>2.4158328764030568</c:v>
                </c:pt>
                <c:pt idx="1">
                  <c:v>1.8811868120355959</c:v>
                </c:pt>
                <c:pt idx="2">
                  <c:v>1.4505190193344164</c:v>
                </c:pt>
                <c:pt idx="3">
                  <c:v>1.014139399476321</c:v>
                </c:pt>
                <c:pt idx="4">
                  <c:v>1.2921261186724644</c:v>
                </c:pt>
                <c:pt idx="5">
                  <c:v>1.2543934201774578</c:v>
                </c:pt>
                <c:pt idx="6">
                  <c:v>1.0214240301288584</c:v>
                </c:pt>
                <c:pt idx="7">
                  <c:v>-1.8924238535555909E-3</c:v>
                </c:pt>
                <c:pt idx="8">
                  <c:v>0.36116248780546734</c:v>
                </c:pt>
                <c:pt idx="9">
                  <c:v>0.1304144924127342</c:v>
                </c:pt>
                <c:pt idx="10">
                  <c:v>0.56098511398421402</c:v>
                </c:pt>
                <c:pt idx="11">
                  <c:v>1.4703230691528679</c:v>
                </c:pt>
                <c:pt idx="12">
                  <c:v>0.37997970426744143</c:v>
                </c:pt>
                <c:pt idx="13">
                  <c:v>1.6807570767984913E-2</c:v>
                </c:pt>
                <c:pt idx="14">
                  <c:v>2.1975115925181115</c:v>
                </c:pt>
                <c:pt idx="15">
                  <c:v>0.28259980733866824</c:v>
                </c:pt>
                <c:pt idx="16">
                  <c:v>6.9335797888636766E-2</c:v>
                </c:pt>
                <c:pt idx="17">
                  <c:v>0.63738790894636266</c:v>
                </c:pt>
                <c:pt idx="18">
                  <c:v>-1.2296151444190611</c:v>
                </c:pt>
                <c:pt idx="19">
                  <c:v>1.8943736596122009E-2</c:v>
                </c:pt>
                <c:pt idx="20">
                  <c:v>0.23548358980740616</c:v>
                </c:pt>
                <c:pt idx="21">
                  <c:v>-0.97059897849685028</c:v>
                </c:pt>
                <c:pt idx="22">
                  <c:v>-2.2174086370199997</c:v>
                </c:pt>
                <c:pt idx="23">
                  <c:v>-1.5332168067252241</c:v>
                </c:pt>
                <c:pt idx="24">
                  <c:v>-1.2017270357514538</c:v>
                </c:pt>
                <c:pt idx="25">
                  <c:v>-0.60698853048383261</c:v>
                </c:pt>
                <c:pt idx="26">
                  <c:v>-0.31977095611419615</c:v>
                </c:pt>
                <c:pt idx="27">
                  <c:v>-0.72307027631229936</c:v>
                </c:pt>
                <c:pt idx="28">
                  <c:v>-0.85754321741278261</c:v>
                </c:pt>
              </c:numCache>
            </c:numRef>
          </c:val>
        </c:ser>
        <c:gapWidth val="65"/>
        <c:overlap val="-27"/>
        <c:axId val="61734912"/>
        <c:axId val="61736448"/>
      </c:barChart>
      <c:catAx>
        <c:axId val="61734912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736448"/>
        <c:crosses val="autoZero"/>
        <c:auto val="1"/>
        <c:lblAlgn val="ctr"/>
        <c:lblOffset val="100"/>
      </c:catAx>
      <c:valAx>
        <c:axId val="617364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73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>
                <a:solidFill>
                  <a:schemeClr val="tx1"/>
                </a:solidFill>
              </a:rPr>
              <a:t>Investimentos (% PIB)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Plan1!$B$8</c:f>
              <c:strCache>
                <c:ptCount val="1"/>
                <c:pt idx="0">
                  <c:v>Governo Federal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Plan1!$C$5:$P$5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Plan1!$C$8:$P$8</c:f>
              <c:numCache>
                <c:formatCode>0.0%</c:formatCode>
                <c:ptCount val="14"/>
                <c:pt idx="0">
                  <c:v>8.0000000000000071E-3</c:v>
                </c:pt>
                <c:pt idx="1">
                  <c:v>3.0000000000000014E-3</c:v>
                </c:pt>
                <c:pt idx="2">
                  <c:v>5.0000000000000027E-3</c:v>
                </c:pt>
                <c:pt idx="3">
                  <c:v>5.0000000000000027E-3</c:v>
                </c:pt>
                <c:pt idx="4">
                  <c:v>6.0000000000000027E-3</c:v>
                </c:pt>
                <c:pt idx="5">
                  <c:v>7.0000000000000027E-3</c:v>
                </c:pt>
                <c:pt idx="6">
                  <c:v>8.0000000000000071E-3</c:v>
                </c:pt>
                <c:pt idx="7">
                  <c:v>1.0000000000000005E-2</c:v>
                </c:pt>
                <c:pt idx="8">
                  <c:v>1.1000000000000006E-2</c:v>
                </c:pt>
                <c:pt idx="9">
                  <c:v>1.0000000000000005E-2</c:v>
                </c:pt>
                <c:pt idx="10">
                  <c:v>1.0000000000000005E-2</c:v>
                </c:pt>
                <c:pt idx="11">
                  <c:v>9.0000000000000028E-3</c:v>
                </c:pt>
                <c:pt idx="12">
                  <c:v>1.0000000000000005E-2</c:v>
                </c:pt>
                <c:pt idx="13">
                  <c:v>7.0000000000000027E-3</c:v>
                </c:pt>
              </c:numCache>
            </c:numRef>
          </c:val>
        </c:ser>
        <c:ser>
          <c:idx val="1"/>
          <c:order val="1"/>
          <c:tx>
            <c:strRef>
              <c:f>Plan1!$B$9</c:f>
              <c:strCache>
                <c:ptCount val="1"/>
                <c:pt idx="0">
                  <c:v>Petrobrás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Plan1!$C$5:$P$5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Plan1!$C$9:$P$9</c:f>
              <c:numCache>
                <c:formatCode>0.0%</c:formatCode>
                <c:ptCount val="14"/>
                <c:pt idx="0">
                  <c:v>7.0000000000000027E-3</c:v>
                </c:pt>
                <c:pt idx="1">
                  <c:v>8.0000000000000071E-3</c:v>
                </c:pt>
                <c:pt idx="2">
                  <c:v>7.0000000000000027E-3</c:v>
                </c:pt>
                <c:pt idx="3">
                  <c:v>8.0000000000000071E-3</c:v>
                </c:pt>
                <c:pt idx="4">
                  <c:v>7.0000000000000027E-3</c:v>
                </c:pt>
                <c:pt idx="5">
                  <c:v>9.0000000000000028E-3</c:v>
                </c:pt>
                <c:pt idx="6">
                  <c:v>1.2000000000000005E-2</c:v>
                </c:pt>
                <c:pt idx="7">
                  <c:v>1.5000000000000006E-2</c:v>
                </c:pt>
                <c:pt idx="8">
                  <c:v>1.6000000000000011E-2</c:v>
                </c:pt>
                <c:pt idx="9">
                  <c:v>1.4000000000000002E-2</c:v>
                </c:pt>
                <c:pt idx="10">
                  <c:v>1.6000000000000011E-2</c:v>
                </c:pt>
                <c:pt idx="11">
                  <c:v>1.7000000000000005E-2</c:v>
                </c:pt>
                <c:pt idx="12">
                  <c:v>1.3000000000000006E-2</c:v>
                </c:pt>
                <c:pt idx="13">
                  <c:v>1.0000000000000005E-2</c:v>
                </c:pt>
              </c:numCache>
            </c:numRef>
          </c:val>
        </c:ser>
        <c:gapWidth val="75"/>
        <c:overlap val="100"/>
        <c:axId val="61670528"/>
        <c:axId val="61672064"/>
      </c:barChart>
      <c:lineChart>
        <c:grouping val="stacked"/>
        <c:ser>
          <c:idx val="2"/>
          <c:order val="2"/>
          <c:tx>
            <c:strRef>
              <c:f>Plan1!$B$10</c:f>
              <c:strCache>
                <c:ptCount val="1"/>
                <c:pt idx="0">
                  <c:v>Taxa de investimento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Lbl>
              <c:idx val="13"/>
              <c:layout>
                <c:manualLayout>
                  <c:x val="-2.4437386233707704E-2"/>
                  <c:y val="-4.05509384983227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Plan1!$C$5:$P$5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Plan1!$C$10:$P$10</c:f>
              <c:numCache>
                <c:formatCode>0.0%</c:formatCode>
                <c:ptCount val="14"/>
                <c:pt idx="0">
                  <c:v>0.17926250822467893</c:v>
                </c:pt>
                <c:pt idx="1">
                  <c:v>0.16604759151060108</c:v>
                </c:pt>
                <c:pt idx="2">
                  <c:v>0.17320233322737616</c:v>
                </c:pt>
                <c:pt idx="3">
                  <c:v>0.17056183454987808</c:v>
                </c:pt>
                <c:pt idx="4">
                  <c:v>0.17210299567780404</c:v>
                </c:pt>
                <c:pt idx="5">
                  <c:v>0.17995761338389304</c:v>
                </c:pt>
                <c:pt idx="6">
                  <c:v>0.19385329552882108</c:v>
                </c:pt>
                <c:pt idx="7">
                  <c:v>0.19101958035693908</c:v>
                </c:pt>
                <c:pt idx="8">
                  <c:v>0.20534673650300708</c:v>
                </c:pt>
                <c:pt idx="9">
                  <c:v>0.20595689009062909</c:v>
                </c:pt>
                <c:pt idx="10">
                  <c:v>0.20717062501963684</c:v>
                </c:pt>
                <c:pt idx="11">
                  <c:v>0.20949523695771016</c:v>
                </c:pt>
                <c:pt idx="12">
                  <c:v>0.20175147859910608</c:v>
                </c:pt>
                <c:pt idx="13">
                  <c:v>0.18163926819791612</c:v>
                </c:pt>
              </c:numCache>
            </c:numRef>
          </c:val>
        </c:ser>
        <c:marker val="1"/>
        <c:axId val="61695872"/>
        <c:axId val="61694336"/>
      </c:lineChart>
      <c:catAx>
        <c:axId val="61670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672064"/>
        <c:crosses val="autoZero"/>
        <c:auto val="1"/>
        <c:lblAlgn val="ctr"/>
        <c:lblOffset val="100"/>
      </c:catAx>
      <c:valAx>
        <c:axId val="61672064"/>
        <c:scaling>
          <c:orientation val="minMax"/>
          <c:max val="3.2000000000000015E-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670528"/>
        <c:crosses val="autoZero"/>
        <c:crossBetween val="between"/>
      </c:valAx>
      <c:valAx>
        <c:axId val="61694336"/>
        <c:scaling>
          <c:orientation val="minMax"/>
          <c:min val="0.12000000000000002"/>
        </c:scaling>
        <c:axPos val="r"/>
        <c:numFmt formatCode="0.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695872"/>
        <c:crosses val="max"/>
        <c:crossBetween val="between"/>
      </c:valAx>
      <c:catAx>
        <c:axId val="61695872"/>
        <c:scaling>
          <c:orientation val="minMax"/>
        </c:scaling>
        <c:delete val="1"/>
        <c:axPos val="b"/>
        <c:numFmt formatCode="General" sourceLinked="1"/>
        <c:tickLblPos val="nextTo"/>
        <c:crossAx val="6169433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9.0747606250394006E-2"/>
          <c:y val="3.9426006328648205E-2"/>
          <c:w val="0.89291575944943302"/>
          <c:h val="0.821463999243085"/>
        </c:manualLayout>
      </c:layout>
      <c:lineChart>
        <c:grouping val="standard"/>
        <c:ser>
          <c:idx val="0"/>
          <c:order val="0"/>
          <c:tx>
            <c:strRef>
              <c:f>Plan1!$A$19</c:f>
              <c:strCache>
                <c:ptCount val="1"/>
                <c:pt idx="0">
                  <c:v>RECEITA LÍQUIDA*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9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Pt>
            <c:idx val="2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Pt>
            <c:idx val="21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Pt>
            <c:idx val="22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Pt>
            <c:idx val="23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Pt>
            <c:idx val="24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Pt>
            <c:idx val="25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Pt>
            <c:idx val="26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Pt>
            <c:idx val="27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Pt>
            <c:idx val="28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Pt>
            <c:idx val="29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Pt>
            <c:idx val="30"/>
            <c:spPr>
              <a:ln w="28575" cap="rnd">
                <a:solidFill>
                  <a:schemeClr val="accent1"/>
                </a:solidFill>
                <a:prstDash val="sysDash"/>
                <a:round/>
              </a:ln>
              <a:effectLst/>
            </c:spPr>
          </c:dPt>
          <c:dLbls>
            <c:dLbl>
              <c:idx val="8"/>
              <c:layout>
                <c:manualLayout>
                  <c:x val="-3.023133543638281E-2"/>
                  <c:y val="-4.42477876106195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3144058885383809E-3"/>
                  <c:y val="-4.003371260008430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5.9405942909720646E-3"/>
                  <c:y val="-4.53938584779706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Plan1!$B$18:$AF$18</c:f>
              <c:numCache>
                <c:formatCode>General</c:formatCode>
                <c:ptCount val="3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  <c:pt idx="28">
                  <c:v>2025</c:v>
                </c:pt>
                <c:pt idx="29">
                  <c:v>2026</c:v>
                </c:pt>
                <c:pt idx="30">
                  <c:v>2027</c:v>
                </c:pt>
              </c:numCache>
            </c:numRef>
          </c:cat>
          <c:val>
            <c:numRef>
              <c:f>Plan1!$B$19:$AF$19</c:f>
              <c:numCache>
                <c:formatCode>0.0%</c:formatCode>
                <c:ptCount val="31"/>
                <c:pt idx="0">
                  <c:v>0.141550554653261</c:v>
                </c:pt>
                <c:pt idx="1">
                  <c:v>0.1559931532967212</c:v>
                </c:pt>
                <c:pt idx="2">
                  <c:v>0.16442252756171893</c:v>
                </c:pt>
                <c:pt idx="3">
                  <c:v>0.16542038048964808</c:v>
                </c:pt>
                <c:pt idx="4">
                  <c:v>0.17281347889821308</c:v>
                </c:pt>
                <c:pt idx="5">
                  <c:v>0.18003799476339616</c:v>
                </c:pt>
                <c:pt idx="6">
                  <c:v>0.17416244660266508</c:v>
                </c:pt>
                <c:pt idx="7">
                  <c:v>0.18130602163758</c:v>
                </c:pt>
                <c:pt idx="8">
                  <c:v>0.18778285098984104</c:v>
                </c:pt>
                <c:pt idx="9">
                  <c:v>0.18779664922617409</c:v>
                </c:pt>
                <c:pt idx="10">
                  <c:v>0.18984761690700308</c:v>
                </c:pt>
                <c:pt idx="11">
                  <c:v>0.18916210015591409</c:v>
                </c:pt>
                <c:pt idx="12">
                  <c:v>0.18498982792475197</c:v>
                </c:pt>
                <c:pt idx="13">
                  <c:v>0.18246648783974123</c:v>
                </c:pt>
                <c:pt idx="14">
                  <c:v>0.18868288457397608</c:v>
                </c:pt>
                <c:pt idx="15">
                  <c:v>0.18487537780981</c:v>
                </c:pt>
                <c:pt idx="16">
                  <c:v>0.18726543865449724</c:v>
                </c:pt>
                <c:pt idx="17">
                  <c:v>0.17961264847276309</c:v>
                </c:pt>
                <c:pt idx="18">
                  <c:v>0.17591051154202117</c:v>
                </c:pt>
                <c:pt idx="19">
                  <c:v>0.17224309074785613</c:v>
                </c:pt>
                <c:pt idx="20">
                  <c:v>0.17395915406884208</c:v>
                </c:pt>
                <c:pt idx="21">
                  <c:v>0.17800000000000007</c:v>
                </c:pt>
                <c:pt idx="22">
                  <c:v>0.18300000000000008</c:v>
                </c:pt>
                <c:pt idx="23">
                  <c:v>0.18427674418604709</c:v>
                </c:pt>
                <c:pt idx="24">
                  <c:v>0.18556239588967016</c:v>
                </c:pt>
                <c:pt idx="25">
                  <c:v>0.18685701725634207</c:v>
                </c:pt>
                <c:pt idx="26">
                  <c:v>0.18816067086510704</c:v>
                </c:pt>
                <c:pt idx="27">
                  <c:v>0.18947341973160808</c:v>
                </c:pt>
                <c:pt idx="28">
                  <c:v>0.19079532731113108</c:v>
                </c:pt>
                <c:pt idx="29">
                  <c:v>0.19212645750167401</c:v>
                </c:pt>
                <c:pt idx="30">
                  <c:v>0.19346687464703408</c:v>
                </c:pt>
              </c:numCache>
            </c:numRef>
          </c:val>
        </c:ser>
        <c:ser>
          <c:idx val="1"/>
          <c:order val="1"/>
          <c:tx>
            <c:strRef>
              <c:f>Plan1!$A$20</c:f>
              <c:strCache>
                <c:ptCount val="1"/>
                <c:pt idx="0">
                  <c:v>DESPESAS**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9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</c:dPt>
          <c:dPt>
            <c:idx val="2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</c:dPt>
          <c:dPt>
            <c:idx val="21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</c:dPt>
          <c:dPt>
            <c:idx val="22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</c:dPt>
          <c:dPt>
            <c:idx val="23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</c:dPt>
          <c:dPt>
            <c:idx val="24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</c:dPt>
          <c:dPt>
            <c:idx val="25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</c:dPt>
          <c:dPt>
            <c:idx val="26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</c:dPt>
          <c:dPt>
            <c:idx val="27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</c:dPt>
          <c:dPt>
            <c:idx val="28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</c:dPt>
          <c:dPt>
            <c:idx val="29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</c:dPt>
          <c:dPt>
            <c:idx val="3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</c:dPt>
          <c:dLbls>
            <c:dLbl>
              <c:idx val="0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8117770767613017E-2"/>
                  <c:y val="-4.003371260008430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5.5205047318611998E-2"/>
                  <c:y val="-2.73914875684788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3144058885383801E-2"/>
                  <c:y val="-3.160556257901402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2.9702971454860809E-3"/>
                  <c:y val="5.3841657643261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Plan1!$B$18:$AF$18</c:f>
              <c:numCache>
                <c:formatCode>General</c:formatCode>
                <c:ptCount val="3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  <c:pt idx="28">
                  <c:v>2025</c:v>
                </c:pt>
                <c:pt idx="29">
                  <c:v>2026</c:v>
                </c:pt>
                <c:pt idx="30">
                  <c:v>2027</c:v>
                </c:pt>
              </c:numCache>
            </c:numRef>
          </c:cat>
          <c:val>
            <c:numRef>
              <c:f>Plan1!$B$20:$AF$20</c:f>
              <c:numCache>
                <c:formatCode>0.0%</c:formatCode>
                <c:ptCount val="31"/>
                <c:pt idx="0">
                  <c:v>0.13965918536643313</c:v>
                </c:pt>
                <c:pt idx="1">
                  <c:v>0.14843390757274616</c:v>
                </c:pt>
                <c:pt idx="2">
                  <c:v>0.14588423648697912</c:v>
                </c:pt>
                <c:pt idx="3">
                  <c:v>0.14792197097037901</c:v>
                </c:pt>
                <c:pt idx="4">
                  <c:v>0.15629285569692417</c:v>
                </c:pt>
                <c:pt idx="5">
                  <c:v>0.15882797667000501</c:v>
                </c:pt>
                <c:pt idx="6">
                  <c:v>0.15141438094770523</c:v>
                </c:pt>
                <c:pt idx="7">
                  <c:v>0.15610290863520201</c:v>
                </c:pt>
                <c:pt idx="8">
                  <c:v>0.16351603822780708</c:v>
                </c:pt>
                <c:pt idx="9">
                  <c:v>0.16756454994338793</c:v>
                </c:pt>
                <c:pt idx="10">
                  <c:v>0.16865466978586394</c:v>
                </c:pt>
                <c:pt idx="11">
                  <c:v>0.161609748226414</c:v>
                </c:pt>
                <c:pt idx="12">
                  <c:v>0.17315785867616001</c:v>
                </c:pt>
                <c:pt idx="13">
                  <c:v>0.17039882358247813</c:v>
                </c:pt>
                <c:pt idx="14">
                  <c:v>0.16729951177018901</c:v>
                </c:pt>
                <c:pt idx="15">
                  <c:v>0.169090127672612</c:v>
                </c:pt>
                <c:pt idx="16">
                  <c:v>0.172783305363684</c:v>
                </c:pt>
                <c:pt idx="17">
                  <c:v>0.18263879348435907</c:v>
                </c:pt>
                <c:pt idx="18">
                  <c:v>0.18612946436214109</c:v>
                </c:pt>
                <c:pt idx="19">
                  <c:v>0.19844694227128312</c:v>
                </c:pt>
                <c:pt idx="20">
                  <c:v>0.19441791623686108</c:v>
                </c:pt>
                <c:pt idx="21">
                  <c:v>0.18800000000000008</c:v>
                </c:pt>
                <c:pt idx="22">
                  <c:v>0.18300000000000008</c:v>
                </c:pt>
                <c:pt idx="23">
                  <c:v>0.17789302325581394</c:v>
                </c:pt>
                <c:pt idx="24">
                  <c:v>0.17292856679286109</c:v>
                </c:pt>
                <c:pt idx="25">
                  <c:v>0.16810265330096694</c:v>
                </c:pt>
                <c:pt idx="26">
                  <c:v>0.16341141646466109</c:v>
                </c:pt>
                <c:pt idx="27">
                  <c:v>0.15885109786564708</c:v>
                </c:pt>
                <c:pt idx="28">
                  <c:v>0.15441804397172224</c:v>
                </c:pt>
                <c:pt idx="29">
                  <c:v>0.150108703209721</c:v>
                </c:pt>
                <c:pt idx="30">
                  <c:v>0.14591962312014709</c:v>
                </c:pt>
              </c:numCache>
            </c:numRef>
          </c:val>
        </c:ser>
        <c:marker val="1"/>
        <c:axId val="62958592"/>
        <c:axId val="62960384"/>
      </c:lineChart>
      <c:catAx>
        <c:axId val="629585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960384"/>
        <c:crosses val="autoZero"/>
        <c:auto val="1"/>
        <c:lblAlgn val="ctr"/>
        <c:lblOffset val="100"/>
      </c:catAx>
      <c:valAx>
        <c:axId val="62960384"/>
        <c:scaling>
          <c:orientation val="minMax"/>
          <c:min val="0.1200000000000000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9585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955569617040994"/>
          <c:y val="0.65197691410069136"/>
          <c:w val="0.44452952539680124"/>
          <c:h val="6.764925412360840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'Série com Ajuste Sazonal (ajust'!$R$3</c:f>
              <c:strCache>
                <c:ptCount val="1"/>
                <c:pt idx="0">
                  <c:v>Consumo das Famílias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'Série com Ajuste Sazonal (ajust'!$A$4:$A$88</c:f>
              <c:strCache>
                <c:ptCount val="85"/>
                <c:pt idx="1">
                  <c:v>1996.I</c:v>
                </c:pt>
                <c:pt idx="2">
                  <c:v>1996.II</c:v>
                </c:pt>
                <c:pt idx="3">
                  <c:v>1996.III</c:v>
                </c:pt>
                <c:pt idx="4">
                  <c:v>1996.IV</c:v>
                </c:pt>
                <c:pt idx="5">
                  <c:v>1997.I</c:v>
                </c:pt>
                <c:pt idx="6">
                  <c:v>1997.II</c:v>
                </c:pt>
                <c:pt idx="7">
                  <c:v>1997.III</c:v>
                </c:pt>
                <c:pt idx="8">
                  <c:v>1997.IV</c:v>
                </c:pt>
                <c:pt idx="9">
                  <c:v>1998.I</c:v>
                </c:pt>
                <c:pt idx="10">
                  <c:v>1998.II</c:v>
                </c:pt>
                <c:pt idx="11">
                  <c:v>1998.III</c:v>
                </c:pt>
                <c:pt idx="12">
                  <c:v>1998.IV</c:v>
                </c:pt>
                <c:pt idx="13">
                  <c:v>1999.I</c:v>
                </c:pt>
                <c:pt idx="14">
                  <c:v>1999.II</c:v>
                </c:pt>
                <c:pt idx="15">
                  <c:v>1999.III</c:v>
                </c:pt>
                <c:pt idx="16">
                  <c:v>1999.IV</c:v>
                </c:pt>
                <c:pt idx="17">
                  <c:v>2000.I</c:v>
                </c:pt>
                <c:pt idx="18">
                  <c:v>2000.II</c:v>
                </c:pt>
                <c:pt idx="19">
                  <c:v>2000.III</c:v>
                </c:pt>
                <c:pt idx="20">
                  <c:v>2000.IV</c:v>
                </c:pt>
                <c:pt idx="21">
                  <c:v>2001.I</c:v>
                </c:pt>
                <c:pt idx="22">
                  <c:v>2001.II</c:v>
                </c:pt>
                <c:pt idx="23">
                  <c:v>2001.III</c:v>
                </c:pt>
                <c:pt idx="24">
                  <c:v>2001.IV</c:v>
                </c:pt>
                <c:pt idx="25">
                  <c:v>2002.I</c:v>
                </c:pt>
                <c:pt idx="26">
                  <c:v>2002.II</c:v>
                </c:pt>
                <c:pt idx="27">
                  <c:v>2002.III</c:v>
                </c:pt>
                <c:pt idx="28">
                  <c:v>2002.IV</c:v>
                </c:pt>
                <c:pt idx="29">
                  <c:v>2003.I</c:v>
                </c:pt>
                <c:pt idx="30">
                  <c:v>2003.II</c:v>
                </c:pt>
                <c:pt idx="31">
                  <c:v>2003.III</c:v>
                </c:pt>
                <c:pt idx="32">
                  <c:v>2003.IV</c:v>
                </c:pt>
                <c:pt idx="33">
                  <c:v>2004.I</c:v>
                </c:pt>
                <c:pt idx="34">
                  <c:v>2004.II</c:v>
                </c:pt>
                <c:pt idx="35">
                  <c:v>2004.III</c:v>
                </c:pt>
                <c:pt idx="36">
                  <c:v>2004.IV</c:v>
                </c:pt>
                <c:pt idx="37">
                  <c:v>2005.I</c:v>
                </c:pt>
                <c:pt idx="38">
                  <c:v>2005.II</c:v>
                </c:pt>
                <c:pt idx="39">
                  <c:v>2005.III</c:v>
                </c:pt>
                <c:pt idx="40">
                  <c:v>2005.IV</c:v>
                </c:pt>
                <c:pt idx="41">
                  <c:v>2006.I</c:v>
                </c:pt>
                <c:pt idx="42">
                  <c:v>2006.II</c:v>
                </c:pt>
                <c:pt idx="43">
                  <c:v>2006.III</c:v>
                </c:pt>
                <c:pt idx="44">
                  <c:v>2006.IV</c:v>
                </c:pt>
                <c:pt idx="45">
                  <c:v>2007.I</c:v>
                </c:pt>
                <c:pt idx="46">
                  <c:v>2007.II</c:v>
                </c:pt>
                <c:pt idx="47">
                  <c:v>2007.III</c:v>
                </c:pt>
                <c:pt idx="48">
                  <c:v>2007.IV</c:v>
                </c:pt>
                <c:pt idx="49">
                  <c:v>2008.I</c:v>
                </c:pt>
                <c:pt idx="50">
                  <c:v>2008.II</c:v>
                </c:pt>
                <c:pt idx="51">
                  <c:v>2008.III</c:v>
                </c:pt>
                <c:pt idx="52">
                  <c:v>2008.IV</c:v>
                </c:pt>
                <c:pt idx="53">
                  <c:v>2009.I</c:v>
                </c:pt>
                <c:pt idx="54">
                  <c:v>2009.II</c:v>
                </c:pt>
                <c:pt idx="55">
                  <c:v>2009.III</c:v>
                </c:pt>
                <c:pt idx="56">
                  <c:v>2009.IV</c:v>
                </c:pt>
                <c:pt idx="57">
                  <c:v>2010.I</c:v>
                </c:pt>
                <c:pt idx="58">
                  <c:v>2010.II</c:v>
                </c:pt>
                <c:pt idx="59">
                  <c:v>2010.III</c:v>
                </c:pt>
                <c:pt idx="60">
                  <c:v>2010.IV</c:v>
                </c:pt>
                <c:pt idx="61">
                  <c:v>2011.I</c:v>
                </c:pt>
                <c:pt idx="62">
                  <c:v>2011.II</c:v>
                </c:pt>
                <c:pt idx="63">
                  <c:v>2011.III</c:v>
                </c:pt>
                <c:pt idx="64">
                  <c:v>2011.IV</c:v>
                </c:pt>
                <c:pt idx="65">
                  <c:v>2012.I</c:v>
                </c:pt>
                <c:pt idx="66">
                  <c:v>2012.II</c:v>
                </c:pt>
                <c:pt idx="67">
                  <c:v>2012.III</c:v>
                </c:pt>
                <c:pt idx="68">
                  <c:v>2012.IV</c:v>
                </c:pt>
                <c:pt idx="69">
                  <c:v>2013.I</c:v>
                </c:pt>
                <c:pt idx="70">
                  <c:v>2013.II</c:v>
                </c:pt>
                <c:pt idx="71">
                  <c:v>2013.III</c:v>
                </c:pt>
                <c:pt idx="72">
                  <c:v>2013.IV</c:v>
                </c:pt>
                <c:pt idx="73">
                  <c:v>2014.I</c:v>
                </c:pt>
                <c:pt idx="74">
                  <c:v>2014.II</c:v>
                </c:pt>
                <c:pt idx="75">
                  <c:v>2014.III</c:v>
                </c:pt>
                <c:pt idx="76">
                  <c:v>2014.IV</c:v>
                </c:pt>
                <c:pt idx="77">
                  <c:v>2015.I</c:v>
                </c:pt>
                <c:pt idx="78">
                  <c:v>2015.II</c:v>
                </c:pt>
                <c:pt idx="79">
                  <c:v>2015.III</c:v>
                </c:pt>
                <c:pt idx="80">
                  <c:v>2015.IV</c:v>
                </c:pt>
                <c:pt idx="81">
                  <c:v>2016.I</c:v>
                </c:pt>
                <c:pt idx="82">
                  <c:v>2016.II</c:v>
                </c:pt>
                <c:pt idx="83">
                  <c:v>2016.III</c:v>
                </c:pt>
                <c:pt idx="84">
                  <c:v>2016.IV</c:v>
                </c:pt>
              </c:strCache>
            </c:strRef>
          </c:cat>
          <c:val>
            <c:numRef>
              <c:f>'Série com Ajuste Sazonal (ajust'!$R$4:$R$88</c:f>
              <c:numCache>
                <c:formatCode>#,##0.0</c:formatCode>
                <c:ptCount val="85"/>
                <c:pt idx="1">
                  <c:v>87.795511331298172</c:v>
                </c:pt>
                <c:pt idx="2">
                  <c:v>89.626433440403318</c:v>
                </c:pt>
                <c:pt idx="3">
                  <c:v>92.090034549308797</c:v>
                </c:pt>
                <c:pt idx="4">
                  <c:v>96.920730386753235</c:v>
                </c:pt>
                <c:pt idx="5">
                  <c:v>94.713360557062984</c:v>
                </c:pt>
                <c:pt idx="6">
                  <c:v>94.990899215440436</c:v>
                </c:pt>
                <c:pt idx="7">
                  <c:v>94.027247991042927</c:v>
                </c:pt>
                <c:pt idx="8">
                  <c:v>94.143062872486922</c:v>
                </c:pt>
                <c:pt idx="9">
                  <c:v>94.220711886012353</c:v>
                </c:pt>
                <c:pt idx="10">
                  <c:v>93.936775202940879</c:v>
                </c:pt>
                <c:pt idx="11">
                  <c:v>94.141375974581678</c:v>
                </c:pt>
                <c:pt idx="12">
                  <c:v>92.896803949467966</c:v>
                </c:pt>
                <c:pt idx="13">
                  <c:v>93.279014198250948</c:v>
                </c:pt>
                <c:pt idx="14">
                  <c:v>93.328032705778924</c:v>
                </c:pt>
                <c:pt idx="15">
                  <c:v>94.132988728772489</c:v>
                </c:pt>
                <c:pt idx="16">
                  <c:v>95.786194745559641</c:v>
                </c:pt>
                <c:pt idx="17">
                  <c:v>95.978820374586704</c:v>
                </c:pt>
                <c:pt idx="18">
                  <c:v>97.247995242551951</c:v>
                </c:pt>
                <c:pt idx="19">
                  <c:v>98.753493956700979</c:v>
                </c:pt>
                <c:pt idx="20">
                  <c:v>99.692861738919589</c:v>
                </c:pt>
                <c:pt idx="21">
                  <c:v>99.723579925067426</c:v>
                </c:pt>
                <c:pt idx="22">
                  <c:v>100.24508194021872</c:v>
                </c:pt>
                <c:pt idx="23">
                  <c:v>97.069419091755336</c:v>
                </c:pt>
                <c:pt idx="24">
                  <c:v>97.824746529208156</c:v>
                </c:pt>
                <c:pt idx="25">
                  <c:v>99.871727920089242</c:v>
                </c:pt>
                <c:pt idx="26">
                  <c:v>100.95123126519628</c:v>
                </c:pt>
                <c:pt idx="27">
                  <c:v>99.797656380726664</c:v>
                </c:pt>
                <c:pt idx="28">
                  <c:v>99.379384433987639</c:v>
                </c:pt>
                <c:pt idx="29">
                  <c:v>99.800688052940615</c:v>
                </c:pt>
                <c:pt idx="30">
                  <c:v>98.904348426938782</c:v>
                </c:pt>
                <c:pt idx="31">
                  <c:v>99.122937018189191</c:v>
                </c:pt>
                <c:pt idx="32">
                  <c:v>99.947602745303811</c:v>
                </c:pt>
                <c:pt idx="33">
                  <c:v>100.65417642753883</c:v>
                </c:pt>
                <c:pt idx="34">
                  <c:v>102.00155338486543</c:v>
                </c:pt>
                <c:pt idx="35">
                  <c:v>104.01438188849663</c:v>
                </c:pt>
                <c:pt idx="36">
                  <c:v>106.52773807008818</c:v>
                </c:pt>
                <c:pt idx="37">
                  <c:v>105.99220372982101</c:v>
                </c:pt>
                <c:pt idx="38">
                  <c:v>106.9062299080817</c:v>
                </c:pt>
                <c:pt idx="39">
                  <c:v>108.58996588104056</c:v>
                </c:pt>
                <c:pt idx="40">
                  <c:v>110.03049405412617</c:v>
                </c:pt>
                <c:pt idx="41">
                  <c:v>111.23621858784449</c:v>
                </c:pt>
                <c:pt idx="42">
                  <c:v>113.10946438469223</c:v>
                </c:pt>
                <c:pt idx="43">
                  <c:v>114.2929188442799</c:v>
                </c:pt>
                <c:pt idx="44">
                  <c:v>115.70887387136713</c:v>
                </c:pt>
                <c:pt idx="45">
                  <c:v>118.31733483299629</c:v>
                </c:pt>
                <c:pt idx="46">
                  <c:v>120.08768427470952</c:v>
                </c:pt>
                <c:pt idx="47">
                  <c:v>120.8507268265997</c:v>
                </c:pt>
                <c:pt idx="48">
                  <c:v>124.03845974821391</c:v>
                </c:pt>
                <c:pt idx="49">
                  <c:v>126.80188658200711</c:v>
                </c:pt>
                <c:pt idx="50">
                  <c:v>128.50820164784119</c:v>
                </c:pt>
                <c:pt idx="51">
                  <c:v>130.90932993286481</c:v>
                </c:pt>
                <c:pt idx="52">
                  <c:v>128.45236790187863</c:v>
                </c:pt>
                <c:pt idx="53">
                  <c:v>129.65963174056174</c:v>
                </c:pt>
                <c:pt idx="54">
                  <c:v>133.63421927258258</c:v>
                </c:pt>
                <c:pt idx="55">
                  <c:v>136.73763184066721</c:v>
                </c:pt>
                <c:pt idx="56">
                  <c:v>137.3707116947478</c:v>
                </c:pt>
                <c:pt idx="57">
                  <c:v>139.34140090411663</c:v>
                </c:pt>
                <c:pt idx="58">
                  <c:v>140.86902723709059</c:v>
                </c:pt>
                <c:pt idx="59">
                  <c:v>143.96945239540136</c:v>
                </c:pt>
                <c:pt idx="60">
                  <c:v>146.73222046119423</c:v>
                </c:pt>
                <c:pt idx="61">
                  <c:v>148.17500127962518</c:v>
                </c:pt>
                <c:pt idx="62">
                  <c:v>150.28990931310977</c:v>
                </c:pt>
                <c:pt idx="63">
                  <c:v>149.76996648480551</c:v>
                </c:pt>
                <c:pt idx="64">
                  <c:v>150.35763854812416</c:v>
                </c:pt>
                <c:pt idx="65">
                  <c:v>152.49334322989975</c:v>
                </c:pt>
                <c:pt idx="66">
                  <c:v>153.72464014117267</c:v>
                </c:pt>
                <c:pt idx="67">
                  <c:v>155.84376805899888</c:v>
                </c:pt>
                <c:pt idx="68">
                  <c:v>157.39921628202649</c:v>
                </c:pt>
                <c:pt idx="69">
                  <c:v>158.08513504714966</c:v>
                </c:pt>
                <c:pt idx="70">
                  <c:v>160.20976821569812</c:v>
                </c:pt>
                <c:pt idx="71">
                  <c:v>161.45590555824441</c:v>
                </c:pt>
                <c:pt idx="72">
                  <c:v>161.22807018404418</c:v>
                </c:pt>
                <c:pt idx="73">
                  <c:v>163.8350677373964</c:v>
                </c:pt>
                <c:pt idx="74">
                  <c:v>163.04798703272601</c:v>
                </c:pt>
                <c:pt idx="75">
                  <c:v>163.35259846487639</c:v>
                </c:pt>
                <c:pt idx="76">
                  <c:v>165.20854570314151</c:v>
                </c:pt>
                <c:pt idx="77">
                  <c:v>161.76553280820951</c:v>
                </c:pt>
                <c:pt idx="78">
                  <c:v>158.45935735263885</c:v>
                </c:pt>
                <c:pt idx="79">
                  <c:v>155.69271924341234</c:v>
                </c:pt>
                <c:pt idx="80">
                  <c:v>153.95281996692592</c:v>
                </c:pt>
                <c:pt idx="81">
                  <c:v>152.3087508560404</c:v>
                </c:pt>
                <c:pt idx="82">
                  <c:v>150.90130732905965</c:v>
                </c:pt>
                <c:pt idx="83">
                  <c:v>150.38477703056523</c:v>
                </c:pt>
                <c:pt idx="84">
                  <c:v>149.41248805290866</c:v>
                </c:pt>
              </c:numCache>
            </c:numRef>
          </c:val>
        </c:ser>
        <c:ser>
          <c:idx val="1"/>
          <c:order val="1"/>
          <c:tx>
            <c:strRef>
              <c:f>'Série com Ajuste Sazonal (ajust'!$T$3</c:f>
              <c:strCache>
                <c:ptCount val="1"/>
                <c:pt idx="0">
                  <c:v>Formação Bruta de Capital Fixo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'Série com Ajuste Sazonal (ajust'!$A$4:$A$88</c:f>
              <c:strCache>
                <c:ptCount val="85"/>
                <c:pt idx="1">
                  <c:v>1996.I</c:v>
                </c:pt>
                <c:pt idx="2">
                  <c:v>1996.II</c:v>
                </c:pt>
                <c:pt idx="3">
                  <c:v>1996.III</c:v>
                </c:pt>
                <c:pt idx="4">
                  <c:v>1996.IV</c:v>
                </c:pt>
                <c:pt idx="5">
                  <c:v>1997.I</c:v>
                </c:pt>
                <c:pt idx="6">
                  <c:v>1997.II</c:v>
                </c:pt>
                <c:pt idx="7">
                  <c:v>1997.III</c:v>
                </c:pt>
                <c:pt idx="8">
                  <c:v>1997.IV</c:v>
                </c:pt>
                <c:pt idx="9">
                  <c:v>1998.I</c:v>
                </c:pt>
                <c:pt idx="10">
                  <c:v>1998.II</c:v>
                </c:pt>
                <c:pt idx="11">
                  <c:v>1998.III</c:v>
                </c:pt>
                <c:pt idx="12">
                  <c:v>1998.IV</c:v>
                </c:pt>
                <c:pt idx="13">
                  <c:v>1999.I</c:v>
                </c:pt>
                <c:pt idx="14">
                  <c:v>1999.II</c:v>
                </c:pt>
                <c:pt idx="15">
                  <c:v>1999.III</c:v>
                </c:pt>
                <c:pt idx="16">
                  <c:v>1999.IV</c:v>
                </c:pt>
                <c:pt idx="17">
                  <c:v>2000.I</c:v>
                </c:pt>
                <c:pt idx="18">
                  <c:v>2000.II</c:v>
                </c:pt>
                <c:pt idx="19">
                  <c:v>2000.III</c:v>
                </c:pt>
                <c:pt idx="20">
                  <c:v>2000.IV</c:v>
                </c:pt>
                <c:pt idx="21">
                  <c:v>2001.I</c:v>
                </c:pt>
                <c:pt idx="22">
                  <c:v>2001.II</c:v>
                </c:pt>
                <c:pt idx="23">
                  <c:v>2001.III</c:v>
                </c:pt>
                <c:pt idx="24">
                  <c:v>2001.IV</c:v>
                </c:pt>
                <c:pt idx="25">
                  <c:v>2002.I</c:v>
                </c:pt>
                <c:pt idx="26">
                  <c:v>2002.II</c:v>
                </c:pt>
                <c:pt idx="27">
                  <c:v>2002.III</c:v>
                </c:pt>
                <c:pt idx="28">
                  <c:v>2002.IV</c:v>
                </c:pt>
                <c:pt idx="29">
                  <c:v>2003.I</c:v>
                </c:pt>
                <c:pt idx="30">
                  <c:v>2003.II</c:v>
                </c:pt>
                <c:pt idx="31">
                  <c:v>2003.III</c:v>
                </c:pt>
                <c:pt idx="32">
                  <c:v>2003.IV</c:v>
                </c:pt>
                <c:pt idx="33">
                  <c:v>2004.I</c:v>
                </c:pt>
                <c:pt idx="34">
                  <c:v>2004.II</c:v>
                </c:pt>
                <c:pt idx="35">
                  <c:v>2004.III</c:v>
                </c:pt>
                <c:pt idx="36">
                  <c:v>2004.IV</c:v>
                </c:pt>
                <c:pt idx="37">
                  <c:v>2005.I</c:v>
                </c:pt>
                <c:pt idx="38">
                  <c:v>2005.II</c:v>
                </c:pt>
                <c:pt idx="39">
                  <c:v>2005.III</c:v>
                </c:pt>
                <c:pt idx="40">
                  <c:v>2005.IV</c:v>
                </c:pt>
                <c:pt idx="41">
                  <c:v>2006.I</c:v>
                </c:pt>
                <c:pt idx="42">
                  <c:v>2006.II</c:v>
                </c:pt>
                <c:pt idx="43">
                  <c:v>2006.III</c:v>
                </c:pt>
                <c:pt idx="44">
                  <c:v>2006.IV</c:v>
                </c:pt>
                <c:pt idx="45">
                  <c:v>2007.I</c:v>
                </c:pt>
                <c:pt idx="46">
                  <c:v>2007.II</c:v>
                </c:pt>
                <c:pt idx="47">
                  <c:v>2007.III</c:v>
                </c:pt>
                <c:pt idx="48">
                  <c:v>2007.IV</c:v>
                </c:pt>
                <c:pt idx="49">
                  <c:v>2008.I</c:v>
                </c:pt>
                <c:pt idx="50">
                  <c:v>2008.II</c:v>
                </c:pt>
                <c:pt idx="51">
                  <c:v>2008.III</c:v>
                </c:pt>
                <c:pt idx="52">
                  <c:v>2008.IV</c:v>
                </c:pt>
                <c:pt idx="53">
                  <c:v>2009.I</c:v>
                </c:pt>
                <c:pt idx="54">
                  <c:v>2009.II</c:v>
                </c:pt>
                <c:pt idx="55">
                  <c:v>2009.III</c:v>
                </c:pt>
                <c:pt idx="56">
                  <c:v>2009.IV</c:v>
                </c:pt>
                <c:pt idx="57">
                  <c:v>2010.I</c:v>
                </c:pt>
                <c:pt idx="58">
                  <c:v>2010.II</c:v>
                </c:pt>
                <c:pt idx="59">
                  <c:v>2010.III</c:v>
                </c:pt>
                <c:pt idx="60">
                  <c:v>2010.IV</c:v>
                </c:pt>
                <c:pt idx="61">
                  <c:v>2011.I</c:v>
                </c:pt>
                <c:pt idx="62">
                  <c:v>2011.II</c:v>
                </c:pt>
                <c:pt idx="63">
                  <c:v>2011.III</c:v>
                </c:pt>
                <c:pt idx="64">
                  <c:v>2011.IV</c:v>
                </c:pt>
                <c:pt idx="65">
                  <c:v>2012.I</c:v>
                </c:pt>
                <c:pt idx="66">
                  <c:v>2012.II</c:v>
                </c:pt>
                <c:pt idx="67">
                  <c:v>2012.III</c:v>
                </c:pt>
                <c:pt idx="68">
                  <c:v>2012.IV</c:v>
                </c:pt>
                <c:pt idx="69">
                  <c:v>2013.I</c:v>
                </c:pt>
                <c:pt idx="70">
                  <c:v>2013.II</c:v>
                </c:pt>
                <c:pt idx="71">
                  <c:v>2013.III</c:v>
                </c:pt>
                <c:pt idx="72">
                  <c:v>2013.IV</c:v>
                </c:pt>
                <c:pt idx="73">
                  <c:v>2014.I</c:v>
                </c:pt>
                <c:pt idx="74">
                  <c:v>2014.II</c:v>
                </c:pt>
                <c:pt idx="75">
                  <c:v>2014.III</c:v>
                </c:pt>
                <c:pt idx="76">
                  <c:v>2014.IV</c:v>
                </c:pt>
                <c:pt idx="77">
                  <c:v>2015.I</c:v>
                </c:pt>
                <c:pt idx="78">
                  <c:v>2015.II</c:v>
                </c:pt>
                <c:pt idx="79">
                  <c:v>2015.III</c:v>
                </c:pt>
                <c:pt idx="80">
                  <c:v>2015.IV</c:v>
                </c:pt>
                <c:pt idx="81">
                  <c:v>2016.I</c:v>
                </c:pt>
                <c:pt idx="82">
                  <c:v>2016.II</c:v>
                </c:pt>
                <c:pt idx="83">
                  <c:v>2016.III</c:v>
                </c:pt>
                <c:pt idx="84">
                  <c:v>2016.IV</c:v>
                </c:pt>
              </c:strCache>
            </c:strRef>
          </c:cat>
          <c:val>
            <c:numRef>
              <c:f>'Série com Ajuste Sazonal (ajust'!$T$4:$T$88</c:f>
              <c:numCache>
                <c:formatCode>#,##0.0</c:formatCode>
                <c:ptCount val="85"/>
                <c:pt idx="1">
                  <c:v>92.766753016614885</c:v>
                </c:pt>
                <c:pt idx="2">
                  <c:v>94.811923072677217</c:v>
                </c:pt>
                <c:pt idx="3">
                  <c:v>97.84480860760948</c:v>
                </c:pt>
                <c:pt idx="4">
                  <c:v>102.33268009900495</c:v>
                </c:pt>
                <c:pt idx="5">
                  <c:v>103.6432462960709</c:v>
                </c:pt>
                <c:pt idx="6">
                  <c:v>104.39609153299959</c:v>
                </c:pt>
                <c:pt idx="7">
                  <c:v>106.34159887423003</c:v>
                </c:pt>
                <c:pt idx="8">
                  <c:v>106.04895724584082</c:v>
                </c:pt>
                <c:pt idx="9">
                  <c:v>106.38341134813473</c:v>
                </c:pt>
                <c:pt idx="10">
                  <c:v>107.25045896916689</c:v>
                </c:pt>
                <c:pt idx="11">
                  <c:v>105.46818535585984</c:v>
                </c:pt>
                <c:pt idx="12">
                  <c:v>100.74555458368168</c:v>
                </c:pt>
                <c:pt idx="13">
                  <c:v>97.629820306690178</c:v>
                </c:pt>
                <c:pt idx="14">
                  <c:v>95.690280624482682</c:v>
                </c:pt>
                <c:pt idx="15">
                  <c:v>93.894512625572489</c:v>
                </c:pt>
                <c:pt idx="16">
                  <c:v>95.497578015965331</c:v>
                </c:pt>
                <c:pt idx="17">
                  <c:v>96.01789075377782</c:v>
                </c:pt>
                <c:pt idx="18">
                  <c:v>100.74241412024442</c:v>
                </c:pt>
                <c:pt idx="19">
                  <c:v>100.52909644858364</c:v>
                </c:pt>
                <c:pt idx="20">
                  <c:v>103.62568570812751</c:v>
                </c:pt>
                <c:pt idx="21">
                  <c:v>105.19418423009797</c:v>
                </c:pt>
                <c:pt idx="22">
                  <c:v>103.71201792729677</c:v>
                </c:pt>
                <c:pt idx="23">
                  <c:v>101.63888083902928</c:v>
                </c:pt>
                <c:pt idx="24">
                  <c:v>95.591153861389927</c:v>
                </c:pt>
                <c:pt idx="25">
                  <c:v>97.404077735726872</c:v>
                </c:pt>
                <c:pt idx="26">
                  <c:v>99.181549540421358</c:v>
                </c:pt>
                <c:pt idx="27">
                  <c:v>100.93729279226076</c:v>
                </c:pt>
                <c:pt idx="28">
                  <c:v>102.47707993159095</c:v>
                </c:pt>
                <c:pt idx="29">
                  <c:v>99.450521704662165</c:v>
                </c:pt>
                <c:pt idx="30">
                  <c:v>93.830317539125758</c:v>
                </c:pt>
                <c:pt idx="31">
                  <c:v>93.643377052275866</c:v>
                </c:pt>
                <c:pt idx="32">
                  <c:v>97.341754964301288</c:v>
                </c:pt>
                <c:pt idx="33">
                  <c:v>101.05864839771183</c:v>
                </c:pt>
                <c:pt idx="34">
                  <c:v>104.66879631020176</c:v>
                </c:pt>
                <c:pt idx="35">
                  <c:v>106.52669062902493</c:v>
                </c:pt>
                <c:pt idx="36">
                  <c:v>104.43925874651239</c:v>
                </c:pt>
                <c:pt idx="37">
                  <c:v>103.5770429421804</c:v>
                </c:pt>
                <c:pt idx="38">
                  <c:v>106.95051738185286</c:v>
                </c:pt>
                <c:pt idx="39">
                  <c:v>107.0727287192545</c:v>
                </c:pt>
                <c:pt idx="40">
                  <c:v>107.24828826654272</c:v>
                </c:pt>
                <c:pt idx="41">
                  <c:v>111.96207034961807</c:v>
                </c:pt>
                <c:pt idx="42">
                  <c:v>112.03717293921208</c:v>
                </c:pt>
                <c:pt idx="43">
                  <c:v>112.69324771387355</c:v>
                </c:pt>
                <c:pt idx="44">
                  <c:v>116.24479135830596</c:v>
                </c:pt>
                <c:pt idx="45">
                  <c:v>121.39513992859975</c:v>
                </c:pt>
                <c:pt idx="46">
                  <c:v>125.80431572625328</c:v>
                </c:pt>
                <c:pt idx="47">
                  <c:v>127.96247945243528</c:v>
                </c:pt>
                <c:pt idx="48">
                  <c:v>131.4619658308234</c:v>
                </c:pt>
                <c:pt idx="49">
                  <c:v>137.50367254938021</c:v>
                </c:pt>
                <c:pt idx="50">
                  <c:v>143.13967703497025</c:v>
                </c:pt>
                <c:pt idx="51">
                  <c:v>150.00363700917418</c:v>
                </c:pt>
                <c:pt idx="52">
                  <c:v>138.08619809323562</c:v>
                </c:pt>
                <c:pt idx="53">
                  <c:v>124.16271880250659</c:v>
                </c:pt>
                <c:pt idx="54">
                  <c:v>132.66834599163008</c:v>
                </c:pt>
                <c:pt idx="55">
                  <c:v>143.94933412526152</c:v>
                </c:pt>
                <c:pt idx="56">
                  <c:v>155.73768653926768</c:v>
                </c:pt>
                <c:pt idx="57">
                  <c:v>160.97426991075682</c:v>
                </c:pt>
                <c:pt idx="58">
                  <c:v>162.0414145093217</c:v>
                </c:pt>
                <c:pt idx="59">
                  <c:v>166.41525163186222</c:v>
                </c:pt>
                <c:pt idx="60">
                  <c:v>168.138913850606</c:v>
                </c:pt>
                <c:pt idx="61">
                  <c:v>172.23359685048484</c:v>
                </c:pt>
                <c:pt idx="62">
                  <c:v>175.72837614777171</c:v>
                </c:pt>
                <c:pt idx="63">
                  <c:v>177.22358171047398</c:v>
                </c:pt>
                <c:pt idx="64">
                  <c:v>177.88575525197183</c:v>
                </c:pt>
                <c:pt idx="65">
                  <c:v>177.47510440481548</c:v>
                </c:pt>
                <c:pt idx="66">
                  <c:v>175.91335735636858</c:v>
                </c:pt>
                <c:pt idx="67">
                  <c:v>175.91073031192801</c:v>
                </c:pt>
                <c:pt idx="68">
                  <c:v>179.3934253459866</c:v>
                </c:pt>
                <c:pt idx="69">
                  <c:v>182.36846253736621</c:v>
                </c:pt>
                <c:pt idx="70">
                  <c:v>189.45673660761281</c:v>
                </c:pt>
                <c:pt idx="71">
                  <c:v>189.84796889465363</c:v>
                </c:pt>
                <c:pt idx="72">
                  <c:v>187.91872529280721</c:v>
                </c:pt>
                <c:pt idx="73">
                  <c:v>186.99414457516045</c:v>
                </c:pt>
                <c:pt idx="74">
                  <c:v>179.19565533079881</c:v>
                </c:pt>
                <c:pt idx="75">
                  <c:v>176.29430645931885</c:v>
                </c:pt>
                <c:pt idx="76">
                  <c:v>175.68681107833663</c:v>
                </c:pt>
                <c:pt idx="77">
                  <c:v>169.46554502215574</c:v>
                </c:pt>
                <c:pt idx="78">
                  <c:v>155.46367561818528</c:v>
                </c:pt>
                <c:pt idx="79">
                  <c:v>150.26590861467463</c:v>
                </c:pt>
                <c:pt idx="80">
                  <c:v>143.19882604115963</c:v>
                </c:pt>
                <c:pt idx="81">
                  <c:v>140.40329345512441</c:v>
                </c:pt>
                <c:pt idx="82">
                  <c:v>141.30935512795008</c:v>
                </c:pt>
                <c:pt idx="83">
                  <c:v>137.70617273257511</c:v>
                </c:pt>
                <c:pt idx="84">
                  <c:v>135.56682679700444</c:v>
                </c:pt>
              </c:numCache>
            </c:numRef>
          </c:val>
        </c:ser>
        <c:marker val="1"/>
        <c:axId val="51127424"/>
        <c:axId val="51128960"/>
      </c:lineChart>
      <c:catAx>
        <c:axId val="511274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51128960"/>
        <c:crosses val="autoZero"/>
        <c:auto val="1"/>
        <c:lblAlgn val="ctr"/>
        <c:lblOffset val="100"/>
        <c:tickLblSkip val="4"/>
        <c:tickMarkSkip val="4"/>
      </c:catAx>
      <c:valAx>
        <c:axId val="51128960"/>
        <c:scaling>
          <c:orientation val="minMax"/>
          <c:max val="200"/>
          <c:min val="8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511274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pt-B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6723677207411709E-2"/>
          <c:y val="5.2127293582260703E-2"/>
          <c:w val="0.96655264558517728"/>
          <c:h val="0.56155535605143003"/>
        </c:manualLayout>
      </c:layout>
      <c:lineChart>
        <c:grouping val="standard"/>
        <c:ser>
          <c:idx val="0"/>
          <c:order val="0"/>
          <c:tx>
            <c:strRef>
              <c:f>Plan1!$S$38</c:f>
              <c:strCache>
                <c:ptCount val="1"/>
                <c:pt idx="0">
                  <c:v>PEC 55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Plan1!$R$39:$R$51</c:f>
              <c:numCache>
                <c:formatCode>General</c:formatCode>
                <c:ptCount val="1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</c:numCache>
            </c:numRef>
          </c:cat>
          <c:val>
            <c:numRef>
              <c:f>Plan1!$S$39:$S$51</c:f>
              <c:numCache>
                <c:formatCode>0.0%</c:formatCode>
                <c:ptCount val="13"/>
                <c:pt idx="0">
                  <c:v>0.23604158644589912</c:v>
                </c:pt>
                <c:pt idx="1">
                  <c:v>0.18000000000000008</c:v>
                </c:pt>
                <c:pt idx="2">
                  <c:v>0.175598076923077</c:v>
                </c:pt>
                <c:pt idx="3">
                  <c:v>0.17217283048433007</c:v>
                </c:pt>
                <c:pt idx="4">
                  <c:v>0.16880582127041893</c:v>
                </c:pt>
                <c:pt idx="5">
                  <c:v>0.16507665765071888</c:v>
                </c:pt>
                <c:pt idx="6">
                  <c:v>0.16146549840466112</c:v>
                </c:pt>
                <c:pt idx="7">
                  <c:v>0.15750453564389308</c:v>
                </c:pt>
                <c:pt idx="8">
                  <c:v>0.15331165873823208</c:v>
                </c:pt>
                <c:pt idx="9">
                  <c:v>0.14883198807089709</c:v>
                </c:pt>
                <c:pt idx="10">
                  <c:v>0.14467853724101193</c:v>
                </c:pt>
                <c:pt idx="11">
                  <c:v>0.14064099666684401</c:v>
                </c:pt>
                <c:pt idx="12">
                  <c:v>0.13671613164358301</c:v>
                </c:pt>
              </c:numCache>
            </c:numRef>
          </c:val>
        </c:ser>
        <c:ser>
          <c:idx val="1"/>
          <c:order val="1"/>
          <c:tx>
            <c:strRef>
              <c:f>Plan1!$T$38</c:f>
              <c:strCache>
                <c:ptCount val="1"/>
                <c:pt idx="0">
                  <c:v>Constituição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Plan1!$R$39:$R$51</c:f>
              <c:numCache>
                <c:formatCode>General</c:formatCode>
                <c:ptCount val="1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</c:numCache>
            </c:numRef>
          </c:cat>
          <c:val>
            <c:numRef>
              <c:f>Plan1!$T$39:$T$51</c:f>
              <c:numCache>
                <c:formatCode>0.0%</c:formatCode>
                <c:ptCount val="13"/>
                <c:pt idx="0">
                  <c:v>0.23604158644589912</c:v>
                </c:pt>
                <c:pt idx="1">
                  <c:v>0.18000000000000008</c:v>
                </c:pt>
                <c:pt idx="2">
                  <c:v>0.18000000000000008</c:v>
                </c:pt>
                <c:pt idx="3">
                  <c:v>0.18000000000000008</c:v>
                </c:pt>
                <c:pt idx="4">
                  <c:v>0.18000000000000008</c:v>
                </c:pt>
                <c:pt idx="5">
                  <c:v>0.18000000000000008</c:v>
                </c:pt>
                <c:pt idx="6">
                  <c:v>0.18000000000000008</c:v>
                </c:pt>
                <c:pt idx="7">
                  <c:v>0.18000000000000008</c:v>
                </c:pt>
                <c:pt idx="8">
                  <c:v>0.18000000000000008</c:v>
                </c:pt>
                <c:pt idx="9">
                  <c:v>0.18000000000000008</c:v>
                </c:pt>
                <c:pt idx="10">
                  <c:v>0.18000000000000008</c:v>
                </c:pt>
                <c:pt idx="11">
                  <c:v>0.18000000000000008</c:v>
                </c:pt>
                <c:pt idx="12">
                  <c:v>0.18000000000000008</c:v>
                </c:pt>
              </c:numCache>
            </c:numRef>
          </c:val>
        </c:ser>
        <c:marker val="1"/>
        <c:axId val="63053824"/>
        <c:axId val="63055360"/>
      </c:lineChart>
      <c:catAx>
        <c:axId val="63053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055360"/>
        <c:crosses val="autoZero"/>
        <c:auto val="1"/>
        <c:lblAlgn val="ctr"/>
        <c:lblOffset val="100"/>
      </c:catAx>
      <c:valAx>
        <c:axId val="63055360"/>
        <c:scaling>
          <c:orientation val="minMax"/>
          <c:min val="0.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crossAx val="6305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71573411915101"/>
          <c:y val="0.79473764497386501"/>
          <c:w val="0.50209710363149229"/>
          <c:h val="0.142940361621464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Plan1!$N$38</c:f>
              <c:strCache>
                <c:ptCount val="1"/>
                <c:pt idx="0">
                  <c:v>PEC 241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dLblPos val="b"/>
            <c:showVal val="1"/>
          </c:dLbls>
          <c:cat>
            <c:numRef>
              <c:f>Plan1!$L$39:$L$51</c:f>
              <c:numCache>
                <c:formatCode>General</c:formatCode>
                <c:ptCount val="1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</c:numCache>
            </c:numRef>
          </c:cat>
          <c:val>
            <c:numRef>
              <c:f>Plan1!$N$39:$N$51</c:f>
              <c:numCache>
                <c:formatCode>#,##0.0</c:formatCode>
                <c:ptCount val="13"/>
                <c:pt idx="0">
                  <c:v>318.87200783814427</c:v>
                </c:pt>
                <c:pt idx="1">
                  <c:v>239.84290275422981</c:v>
                </c:pt>
                <c:pt idx="2">
                  <c:v>238.09341470787439</c:v>
                </c:pt>
                <c:pt idx="3">
                  <c:v>236.42947572340518</c:v>
                </c:pt>
                <c:pt idx="4">
                  <c:v>234.84824819243477</c:v>
                </c:pt>
                <c:pt idx="5">
                  <c:v>233.34844980514444</c:v>
                </c:pt>
                <c:pt idx="6">
                  <c:v>231.92818502029758</c:v>
                </c:pt>
                <c:pt idx="7">
                  <c:v>230.5846954910713</c:v>
                </c:pt>
                <c:pt idx="8">
                  <c:v>229.31668457799441</c:v>
                </c:pt>
                <c:pt idx="9">
                  <c:v>228.12255212881519</c:v>
                </c:pt>
                <c:pt idx="10">
                  <c:v>227.00117906069607</c:v>
                </c:pt>
                <c:pt idx="11">
                  <c:v>225.95130029515758</c:v>
                </c:pt>
                <c:pt idx="12">
                  <c:v>224.97135517868759</c:v>
                </c:pt>
              </c:numCache>
            </c:numRef>
          </c:val>
        </c:ser>
        <c:ser>
          <c:idx val="1"/>
          <c:order val="1"/>
          <c:tx>
            <c:strRef>
              <c:f>Plan1!$O$38</c:f>
              <c:strCache>
                <c:ptCount val="1"/>
                <c:pt idx="0">
                  <c:v>18% RLI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</c:dLbl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dLblPos val="t"/>
            <c:showVal val="1"/>
          </c:dLbls>
          <c:cat>
            <c:numRef>
              <c:f>Plan1!$L$39:$L$51</c:f>
              <c:numCache>
                <c:formatCode>General</c:formatCode>
                <c:ptCount val="1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</c:numCache>
            </c:numRef>
          </c:cat>
          <c:val>
            <c:numRef>
              <c:f>Plan1!$O$39:$O$51</c:f>
              <c:numCache>
                <c:formatCode>#,##0.0</c:formatCode>
                <c:ptCount val="13"/>
                <c:pt idx="0">
                  <c:v>318.87200783814427</c:v>
                </c:pt>
                <c:pt idx="1">
                  <c:v>239.84290275422981</c:v>
                </c:pt>
                <c:pt idx="2">
                  <c:v>244.06198176185774</c:v>
                </c:pt>
                <c:pt idx="3">
                  <c:v>247.1778242275345</c:v>
                </c:pt>
                <c:pt idx="4">
                  <c:v>250.42196031213544</c:v>
                </c:pt>
                <c:pt idx="5">
                  <c:v>254.4437327644365</c:v>
                </c:pt>
                <c:pt idx="6">
                  <c:v>258.55104475030396</c:v>
                </c:pt>
                <c:pt idx="7">
                  <c:v>263.51777755932875</c:v>
                </c:pt>
                <c:pt idx="8">
                  <c:v>269.23590523872895</c:v>
                </c:pt>
                <c:pt idx="9">
                  <c:v>275.89538993207844</c:v>
                </c:pt>
                <c:pt idx="10">
                  <c:v>282.42068941337521</c:v>
                </c:pt>
                <c:pt idx="11">
                  <c:v>289.18476843186767</c:v>
                </c:pt>
                <c:pt idx="12">
                  <c:v>296.19653105555295</c:v>
                </c:pt>
              </c:numCache>
            </c:numRef>
          </c:val>
        </c:ser>
        <c:marker val="1"/>
        <c:axId val="63072512"/>
        <c:axId val="63082496"/>
      </c:lineChart>
      <c:catAx>
        <c:axId val="630725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082496"/>
        <c:crosses val="autoZero"/>
        <c:auto val="1"/>
        <c:lblAlgn val="ctr"/>
        <c:lblOffset val="100"/>
      </c:catAx>
      <c:valAx>
        <c:axId val="63082496"/>
        <c:scaling>
          <c:orientation val="minMax"/>
          <c:min val="2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07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plotArea>
      <c:layout>
        <c:manualLayout>
          <c:layoutTarget val="inner"/>
          <c:xMode val="edge"/>
          <c:yMode val="edge"/>
          <c:x val="5.631029052402934E-2"/>
          <c:y val="2.7149321266968302E-2"/>
          <c:w val="0.93296149877817036"/>
          <c:h val="0.78545158429896866"/>
        </c:manualLayout>
      </c:layout>
      <c:lineChart>
        <c:grouping val="standard"/>
        <c:ser>
          <c:idx val="0"/>
          <c:order val="0"/>
          <c:tx>
            <c:strRef>
              <c:f>Sheet1!$G$10</c:f>
              <c:strCache>
                <c:ptCount val="1"/>
                <c:pt idx="0">
                  <c:v>HOMENS</c:v>
                </c:pt>
              </c:strCache>
            </c:strRef>
          </c:tx>
          <c:dLbls>
            <c:dLbl>
              <c:idx val="0"/>
              <c:layout>
                <c:manualLayout>
                  <c:x val="-4.0071586461940603E-2"/>
                  <c:y val="-3.401006420267230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Sheet1!$F$11:$F$28</c:f>
              <c:strCache>
                <c:ptCount val="18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 anos ou + </c:v>
                </c:pt>
              </c:strCache>
            </c:strRef>
          </c:cat>
          <c:val>
            <c:numRef>
              <c:f>Sheet1!$G$11:$G$28</c:f>
              <c:numCache>
                <c:formatCode>General</c:formatCode>
                <c:ptCount val="18"/>
                <c:pt idx="0">
                  <c:v>71.900000000000006</c:v>
                </c:pt>
                <c:pt idx="1">
                  <c:v>73</c:v>
                </c:pt>
                <c:pt idx="2">
                  <c:v>73.2</c:v>
                </c:pt>
                <c:pt idx="3">
                  <c:v>73.3</c:v>
                </c:pt>
                <c:pt idx="4">
                  <c:v>73.400000000000006</c:v>
                </c:pt>
                <c:pt idx="5">
                  <c:v>73.900000000000006</c:v>
                </c:pt>
                <c:pt idx="6">
                  <c:v>74.5</c:v>
                </c:pt>
                <c:pt idx="7">
                  <c:v>75.099999999999994</c:v>
                </c:pt>
                <c:pt idx="8">
                  <c:v>75.7</c:v>
                </c:pt>
                <c:pt idx="9">
                  <c:v>76.3</c:v>
                </c:pt>
                <c:pt idx="10">
                  <c:v>77</c:v>
                </c:pt>
                <c:pt idx="11">
                  <c:v>77.900000000000006</c:v>
                </c:pt>
                <c:pt idx="12">
                  <c:v>78.900000000000006</c:v>
                </c:pt>
                <c:pt idx="13">
                  <c:v>80.2</c:v>
                </c:pt>
                <c:pt idx="14">
                  <c:v>81.7</c:v>
                </c:pt>
                <c:pt idx="15">
                  <c:v>83.5</c:v>
                </c:pt>
                <c:pt idx="16">
                  <c:v>85.7</c:v>
                </c:pt>
                <c:pt idx="17">
                  <c:v>88.4</c:v>
                </c:pt>
              </c:numCache>
            </c:numRef>
          </c:val>
        </c:ser>
        <c:ser>
          <c:idx val="1"/>
          <c:order val="1"/>
          <c:tx>
            <c:strRef>
              <c:f>Sheet1!$H$10</c:f>
              <c:strCache>
                <c:ptCount val="1"/>
                <c:pt idx="0">
                  <c:v>MULHERES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Sheet1!$F$11:$F$28</c:f>
              <c:strCache>
                <c:ptCount val="18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 anos ou + </c:v>
                </c:pt>
              </c:strCache>
            </c:strRef>
          </c:cat>
          <c:val>
            <c:numRef>
              <c:f>Sheet1!$H$11:$H$28</c:f>
              <c:numCache>
                <c:formatCode>General</c:formatCode>
                <c:ptCount val="18"/>
                <c:pt idx="0">
                  <c:v>79.099999999999994</c:v>
                </c:pt>
                <c:pt idx="1">
                  <c:v>80.099999999999994</c:v>
                </c:pt>
                <c:pt idx="2">
                  <c:v>80.3</c:v>
                </c:pt>
                <c:pt idx="3">
                  <c:v>80.400000000000006</c:v>
                </c:pt>
                <c:pt idx="4">
                  <c:v>80.400000000000006</c:v>
                </c:pt>
                <c:pt idx="5">
                  <c:v>80.599999999999994</c:v>
                </c:pt>
                <c:pt idx="6">
                  <c:v>80.7</c:v>
                </c:pt>
                <c:pt idx="7">
                  <c:v>80.900000000000006</c:v>
                </c:pt>
                <c:pt idx="8">
                  <c:v>81.2</c:v>
                </c:pt>
                <c:pt idx="9">
                  <c:v>81.400000000000006</c:v>
                </c:pt>
                <c:pt idx="10">
                  <c:v>81.8</c:v>
                </c:pt>
                <c:pt idx="11">
                  <c:v>82.3</c:v>
                </c:pt>
                <c:pt idx="12">
                  <c:v>83</c:v>
                </c:pt>
                <c:pt idx="13">
                  <c:v>83.8</c:v>
                </c:pt>
                <c:pt idx="14">
                  <c:v>84.8</c:v>
                </c:pt>
                <c:pt idx="15">
                  <c:v>86.2</c:v>
                </c:pt>
                <c:pt idx="16">
                  <c:v>87.9</c:v>
                </c:pt>
                <c:pt idx="17">
                  <c:v>90.1</c:v>
                </c:pt>
              </c:numCache>
            </c:numRef>
          </c:val>
        </c:ser>
        <c:marker val="1"/>
        <c:axId val="63132032"/>
        <c:axId val="63133952"/>
      </c:lineChart>
      <c:catAx>
        <c:axId val="63132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Idade Exata</a:t>
                </a:r>
              </a:p>
            </c:rich>
          </c:tx>
        </c:title>
        <c:numFmt formatCode="General" sourceLinked="0"/>
        <c:tickLblPos val="nextTo"/>
        <c:txPr>
          <a:bodyPr/>
          <a:lstStyle/>
          <a:p>
            <a:pPr>
              <a:defRPr lang="en-US" sz="1400"/>
            </a:pPr>
            <a:endParaRPr lang="pt-BR"/>
          </a:p>
        </c:txPr>
        <c:crossAx val="63133952"/>
        <c:crosses val="autoZero"/>
        <c:auto val="1"/>
        <c:lblAlgn val="ctr"/>
        <c:lblOffset val="100"/>
      </c:catAx>
      <c:valAx>
        <c:axId val="63133952"/>
        <c:scaling>
          <c:orientation val="minMax"/>
          <c:min val="7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6313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80635351615502"/>
          <c:y val="5.8635942566002769E-2"/>
          <c:w val="0.25681433613901716"/>
          <c:h val="0.22188986466377789"/>
        </c:manualLayout>
      </c:layout>
      <c:txPr>
        <a:bodyPr/>
        <a:lstStyle/>
        <a:p>
          <a:pPr>
            <a:defRPr lang="en-US"/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>
          <a:latin typeface="+mj-lt"/>
        </a:defRPr>
      </a:pPr>
      <a:endParaRPr lang="pt-BR"/>
    </a:p>
  </c:tx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0010729561582596"/>
          <c:y val="2.6937913544587119E-2"/>
          <c:w val="0.89001725478759597"/>
          <c:h val="0.80844231382359932"/>
        </c:manualLayout>
      </c:layout>
      <c:lineChart>
        <c:grouping val="standard"/>
        <c:ser>
          <c:idx val="0"/>
          <c:order val="0"/>
          <c:tx>
            <c:strRef>
              <c:f>'1.1-A (com calculos)'!$X$148</c:f>
              <c:strCache>
                <c:ptCount val="1"/>
                <c:pt idx="0">
                  <c:v>Resultado Real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'1.1-A (com calculos)'!$Y$145:$AQ$145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'1.1-A (com calculos)'!$Y$148:$AQ$148</c:f>
              <c:numCache>
                <c:formatCode>#,##0.0</c:formatCode>
                <c:ptCount val="19"/>
                <c:pt idx="0">
                  <c:v>23.2383323423924</c:v>
                </c:pt>
                <c:pt idx="1">
                  <c:v>29.441669798286981</c:v>
                </c:pt>
                <c:pt idx="2">
                  <c:v>29.21163590343928</c:v>
                </c:pt>
                <c:pt idx="3">
                  <c:v>34.763564625206172</c:v>
                </c:pt>
                <c:pt idx="4">
                  <c:v>42.396800048452221</c:v>
                </c:pt>
                <c:pt idx="5">
                  <c:v>57.716879145043372</c:v>
                </c:pt>
                <c:pt idx="6">
                  <c:v>65.565065244132143</c:v>
                </c:pt>
                <c:pt idx="7">
                  <c:v>72.252014237247721</c:v>
                </c:pt>
                <c:pt idx="8">
                  <c:v>77.871202150183777</c:v>
                </c:pt>
                <c:pt idx="9">
                  <c:v>80.0989924278133</c:v>
                </c:pt>
                <c:pt idx="10">
                  <c:v>61.302160053265148</c:v>
                </c:pt>
                <c:pt idx="11">
                  <c:v>69.201021505757765</c:v>
                </c:pt>
                <c:pt idx="12">
                  <c:v>66.077226620601365</c:v>
                </c:pt>
                <c:pt idx="13">
                  <c:v>51.343173788952107</c:v>
                </c:pt>
                <c:pt idx="14">
                  <c:v>58.32846258312167</c:v>
                </c:pt>
                <c:pt idx="15">
                  <c:v>75.914357223515125</c:v>
                </c:pt>
                <c:pt idx="16">
                  <c:v>90.243031253528386</c:v>
                </c:pt>
                <c:pt idx="17">
                  <c:v>122.90499812366858</c:v>
                </c:pt>
                <c:pt idx="18">
                  <c:v>170.2242471918477</c:v>
                </c:pt>
              </c:numCache>
            </c:numRef>
          </c:val>
        </c:ser>
        <c:marker val="1"/>
        <c:axId val="63159680"/>
        <c:axId val="63296640"/>
      </c:lineChart>
      <c:catAx>
        <c:axId val="63159680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lang="en-US"/>
            </a:pPr>
            <a:endParaRPr lang="pt-BR"/>
          </a:p>
        </c:txPr>
        <c:crossAx val="63296640"/>
        <c:crosses val="autoZero"/>
        <c:auto val="1"/>
        <c:lblAlgn val="ctr"/>
        <c:lblOffset val="100"/>
      </c:catAx>
      <c:valAx>
        <c:axId val="63296640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63159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lang="en-US"/>
            </a:pPr>
            <a:r>
              <a:rPr lang="en-US"/>
              <a:t>Despesas do RGPS (%PIB)</a:t>
            </a:r>
          </a:p>
        </c:rich>
      </c:tx>
      <c:layout>
        <c:manualLayout>
          <c:xMode val="edge"/>
          <c:yMode val="edge"/>
          <c:x val="0.33943290074851817"/>
          <c:y val="3.47682096542597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Plan2!$F$3</c:f>
              <c:strCache>
                <c:ptCount val="1"/>
                <c:pt idx="0">
                  <c:v>%PIB</c:v>
                </c:pt>
              </c:strCache>
            </c:strRef>
          </c:tx>
          <c:dPt>
            <c:idx val="2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Pt>
            <c:idx val="12"/>
            <c:spPr>
              <a:solidFill>
                <a:srgbClr val="FF0000"/>
              </a:solidFill>
            </c:spPr>
          </c:dPt>
          <c:dPt>
            <c:idx val="21"/>
            <c:spPr>
              <a:solidFill>
                <a:srgbClr val="FF0000"/>
              </a:solidFill>
            </c:spPr>
          </c:dPt>
          <c:dPt>
            <c:idx val="45"/>
            <c:spPr>
              <a:solidFill>
                <a:srgbClr val="FF0000"/>
              </a:solidFill>
            </c:spPr>
          </c:dPt>
          <c:dLbls>
            <c:dLbl>
              <c:idx val="2"/>
              <c:layout>
                <c:manualLayout>
                  <c:x val="1.8518397005929808E-2"/>
                  <c:y val="0"/>
                </c:manualLayout>
              </c:layout>
              <c:showVal val="1"/>
            </c:dLbl>
            <c:dLbl>
              <c:idx val="11"/>
              <c:layout>
                <c:manualLayout>
                  <c:x val="-2.1604938271604916E-2"/>
                  <c:y val="4.9668870934656741E-3"/>
                </c:manualLayout>
              </c:layout>
              <c:showVal val="1"/>
            </c:dLbl>
            <c:dLbl>
              <c:idx val="12"/>
              <c:layout>
                <c:manualLayout>
                  <c:x val="2.0061728395061703E-2"/>
                  <c:y val="0"/>
                </c:manualLayout>
              </c:layout>
              <c:showVal val="1"/>
            </c:dLbl>
            <c:dLbl>
              <c:idx val="21"/>
              <c:layout>
                <c:manualLayout>
                  <c:x val="-2.6234689413823318E-2"/>
                  <c:y val="0"/>
                </c:manualLayout>
              </c:layout>
              <c:showVal val="1"/>
            </c:dLbl>
            <c:dLbl>
              <c:idx val="45"/>
              <c:showVal val="1"/>
            </c:dLbl>
            <c:delete val="1"/>
          </c:dLbls>
          <c:cat>
            <c:numRef>
              <c:f>Plan2!$B$4:$B$49</c:f>
              <c:numCache>
                <c:formatCode>General</c:formatCode>
                <c:ptCount val="4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</c:numCache>
            </c:numRef>
          </c:cat>
          <c:val>
            <c:numRef>
              <c:f>Plan2!$F$4:$F$49</c:f>
              <c:numCache>
                <c:formatCode>0.00%</c:formatCode>
                <c:ptCount val="46"/>
                <c:pt idx="0">
                  <c:v>7.3900000000000007E-2</c:v>
                </c:pt>
                <c:pt idx="1">
                  <c:v>7.9500000000000043E-2</c:v>
                </c:pt>
                <c:pt idx="2">
                  <c:v>8.2800000000000026E-2</c:v>
                </c:pt>
                <c:pt idx="3">
                  <c:v>8.2900000000000015E-2</c:v>
                </c:pt>
                <c:pt idx="4">
                  <c:v>8.3200000000000024E-2</c:v>
                </c:pt>
                <c:pt idx="5">
                  <c:v>8.4300000000000028E-2</c:v>
                </c:pt>
                <c:pt idx="6">
                  <c:v>8.4700000000000067E-2</c:v>
                </c:pt>
                <c:pt idx="7">
                  <c:v>8.5700000000000026E-2</c:v>
                </c:pt>
                <c:pt idx="8">
                  <c:v>8.6800000000000044E-2</c:v>
                </c:pt>
                <c:pt idx="9">
                  <c:v>8.7400000000000033E-2</c:v>
                </c:pt>
                <c:pt idx="10">
                  <c:v>8.7700000000000028E-2</c:v>
                </c:pt>
                <c:pt idx="11">
                  <c:v>8.8500000000000065E-2</c:v>
                </c:pt>
                <c:pt idx="12">
                  <c:v>8.9500000000000052E-2</c:v>
                </c:pt>
                <c:pt idx="13">
                  <c:v>9.0500000000000067E-2</c:v>
                </c:pt>
                <c:pt idx="14">
                  <c:v>9.1600000000000042E-2</c:v>
                </c:pt>
                <c:pt idx="15">
                  <c:v>9.2800000000000007E-2</c:v>
                </c:pt>
                <c:pt idx="16">
                  <c:v>9.4100000000000045E-2</c:v>
                </c:pt>
                <c:pt idx="17">
                  <c:v>9.5500000000000057E-2</c:v>
                </c:pt>
                <c:pt idx="18">
                  <c:v>9.6900000000000028E-2</c:v>
                </c:pt>
                <c:pt idx="19">
                  <c:v>9.8400000000000043E-2</c:v>
                </c:pt>
                <c:pt idx="20">
                  <c:v>0.10010000000000002</c:v>
                </c:pt>
                <c:pt idx="21">
                  <c:v>0.1018</c:v>
                </c:pt>
                <c:pt idx="22">
                  <c:v>0.10370000000000004</c:v>
                </c:pt>
                <c:pt idx="23">
                  <c:v>0.10570000000000004</c:v>
                </c:pt>
                <c:pt idx="24">
                  <c:v>0.10780000000000002</c:v>
                </c:pt>
                <c:pt idx="25">
                  <c:v>0.10980000000000002</c:v>
                </c:pt>
                <c:pt idx="26">
                  <c:v>0.112</c:v>
                </c:pt>
                <c:pt idx="27">
                  <c:v>0.1143</c:v>
                </c:pt>
                <c:pt idx="28">
                  <c:v>0.11670000000000004</c:v>
                </c:pt>
                <c:pt idx="29">
                  <c:v>0.11920000000000004</c:v>
                </c:pt>
                <c:pt idx="30">
                  <c:v>0.12190000000000002</c:v>
                </c:pt>
                <c:pt idx="31">
                  <c:v>0.12460000000000004</c:v>
                </c:pt>
                <c:pt idx="32">
                  <c:v>0.1275</c:v>
                </c:pt>
                <c:pt idx="33">
                  <c:v>0.13040000000000004</c:v>
                </c:pt>
                <c:pt idx="34">
                  <c:v>0.13350000000000001</c:v>
                </c:pt>
                <c:pt idx="35">
                  <c:v>0.13650000000000001</c:v>
                </c:pt>
                <c:pt idx="36">
                  <c:v>0.13970000000000007</c:v>
                </c:pt>
                <c:pt idx="37">
                  <c:v>0.1431</c:v>
                </c:pt>
                <c:pt idx="38">
                  <c:v>0.14650000000000007</c:v>
                </c:pt>
                <c:pt idx="39">
                  <c:v>0.15000000000000008</c:v>
                </c:pt>
                <c:pt idx="40">
                  <c:v>0.15360000000000001</c:v>
                </c:pt>
                <c:pt idx="41">
                  <c:v>0.15720000000000009</c:v>
                </c:pt>
                <c:pt idx="42">
                  <c:v>0.16090000000000004</c:v>
                </c:pt>
                <c:pt idx="43">
                  <c:v>0.1646</c:v>
                </c:pt>
                <c:pt idx="44">
                  <c:v>0.16830000000000001</c:v>
                </c:pt>
                <c:pt idx="45">
                  <c:v>0.17200000000000001</c:v>
                </c:pt>
              </c:numCache>
            </c:numRef>
          </c:val>
        </c:ser>
        <c:axId val="61829120"/>
        <c:axId val="61830656"/>
      </c:barChart>
      <c:catAx>
        <c:axId val="61829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61830656"/>
        <c:crosses val="autoZero"/>
        <c:auto val="1"/>
        <c:lblAlgn val="ctr"/>
        <c:lblOffset val="100"/>
      </c:catAx>
      <c:valAx>
        <c:axId val="61830656"/>
        <c:scaling>
          <c:orientation val="minMax"/>
        </c:scaling>
        <c:axPos val="l"/>
        <c:numFmt formatCode="0.0%" sourceLinked="0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61829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0709487702926004"/>
          <c:y val="3.1154032854444506E-2"/>
          <c:w val="0.87493948673082533"/>
          <c:h val="0.82839939257126105"/>
        </c:manualLayout>
      </c:layout>
      <c:lineChart>
        <c:grouping val="standard"/>
        <c:ser>
          <c:idx val="0"/>
          <c:order val="0"/>
          <c:tx>
            <c:strRef>
              <c:f>Plan2!$O$5</c:f>
              <c:strCache>
                <c:ptCount val="1"/>
                <c:pt idx="0">
                  <c:v>PLDO 2017</c:v>
                </c:pt>
              </c:strCache>
            </c:strRef>
          </c:tx>
          <c:marker>
            <c:symbol val="none"/>
          </c:marker>
          <c:dPt>
            <c:idx val="9"/>
            <c:marker>
              <c:symbol val="diamond"/>
              <c:size val="5"/>
            </c:marker>
          </c:dPt>
          <c:dLbls>
            <c:dLbl>
              <c:idx val="9"/>
              <c:layout>
                <c:manualLayout>
                  <c:x val="-2.7777777777777832E-2"/>
                  <c:y val="5.892668587878441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Plan2!$N$6:$N$49</c:f>
              <c:numCache>
                <c:formatCode>General</c:formatCode>
                <c:ptCount val="4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  <c:pt idx="27">
                  <c:v>2044</c:v>
                </c:pt>
                <c:pt idx="28">
                  <c:v>2045</c:v>
                </c:pt>
                <c:pt idx="29">
                  <c:v>2046</c:v>
                </c:pt>
                <c:pt idx="30">
                  <c:v>2047</c:v>
                </c:pt>
                <c:pt idx="31">
                  <c:v>2048</c:v>
                </c:pt>
                <c:pt idx="32">
                  <c:v>2049</c:v>
                </c:pt>
                <c:pt idx="33">
                  <c:v>2050</c:v>
                </c:pt>
                <c:pt idx="34">
                  <c:v>2051</c:v>
                </c:pt>
                <c:pt idx="35">
                  <c:v>2052</c:v>
                </c:pt>
                <c:pt idx="36">
                  <c:v>2053</c:v>
                </c:pt>
                <c:pt idx="37">
                  <c:v>2054</c:v>
                </c:pt>
                <c:pt idx="38">
                  <c:v>2055</c:v>
                </c:pt>
                <c:pt idx="39">
                  <c:v>2056</c:v>
                </c:pt>
                <c:pt idx="40">
                  <c:v>2057</c:v>
                </c:pt>
                <c:pt idx="41">
                  <c:v>2058</c:v>
                </c:pt>
                <c:pt idx="42">
                  <c:v>2059</c:v>
                </c:pt>
                <c:pt idx="43">
                  <c:v>2060</c:v>
                </c:pt>
              </c:numCache>
            </c:numRef>
          </c:cat>
          <c:val>
            <c:numRef>
              <c:f>Plan2!$O$6:$O$49</c:f>
              <c:numCache>
                <c:formatCode>0.00%</c:formatCode>
                <c:ptCount val="44"/>
                <c:pt idx="0">
                  <c:v>8.2800000000000026E-2</c:v>
                </c:pt>
                <c:pt idx="1">
                  <c:v>8.2900000000000015E-2</c:v>
                </c:pt>
                <c:pt idx="2">
                  <c:v>8.3200000000000024E-2</c:v>
                </c:pt>
                <c:pt idx="3">
                  <c:v>8.4300000000000028E-2</c:v>
                </c:pt>
                <c:pt idx="4">
                  <c:v>8.4700000000000067E-2</c:v>
                </c:pt>
                <c:pt idx="5">
                  <c:v>8.5700000000000026E-2</c:v>
                </c:pt>
                <c:pt idx="6">
                  <c:v>8.6800000000000044E-2</c:v>
                </c:pt>
                <c:pt idx="7">
                  <c:v>8.7400000000000033E-2</c:v>
                </c:pt>
                <c:pt idx="8">
                  <c:v>8.7700000000000028E-2</c:v>
                </c:pt>
                <c:pt idx="9">
                  <c:v>8.8500000000000065E-2</c:v>
                </c:pt>
                <c:pt idx="10">
                  <c:v>8.9500000000000052E-2</c:v>
                </c:pt>
                <c:pt idx="11">
                  <c:v>9.0500000000000067E-2</c:v>
                </c:pt>
                <c:pt idx="12">
                  <c:v>9.1600000000000042E-2</c:v>
                </c:pt>
                <c:pt idx="13">
                  <c:v>9.2800000000000007E-2</c:v>
                </c:pt>
                <c:pt idx="14">
                  <c:v>9.4100000000000045E-2</c:v>
                </c:pt>
                <c:pt idx="15">
                  <c:v>9.5500000000000057E-2</c:v>
                </c:pt>
                <c:pt idx="16">
                  <c:v>9.6900000000000028E-2</c:v>
                </c:pt>
                <c:pt idx="17">
                  <c:v>9.8400000000000043E-2</c:v>
                </c:pt>
                <c:pt idx="18">
                  <c:v>0.10010000000000002</c:v>
                </c:pt>
                <c:pt idx="19">
                  <c:v>0.1018</c:v>
                </c:pt>
                <c:pt idx="20">
                  <c:v>0.10370000000000004</c:v>
                </c:pt>
                <c:pt idx="21">
                  <c:v>0.10570000000000004</c:v>
                </c:pt>
                <c:pt idx="22">
                  <c:v>0.10780000000000002</c:v>
                </c:pt>
                <c:pt idx="23">
                  <c:v>0.10980000000000002</c:v>
                </c:pt>
                <c:pt idx="24">
                  <c:v>0.112</c:v>
                </c:pt>
                <c:pt idx="25">
                  <c:v>0.1143</c:v>
                </c:pt>
                <c:pt idx="26">
                  <c:v>0.11670000000000004</c:v>
                </c:pt>
                <c:pt idx="27">
                  <c:v>0.11920000000000004</c:v>
                </c:pt>
                <c:pt idx="28">
                  <c:v>0.12190000000000002</c:v>
                </c:pt>
                <c:pt idx="29">
                  <c:v>0.12460000000000004</c:v>
                </c:pt>
                <c:pt idx="30">
                  <c:v>0.1275</c:v>
                </c:pt>
                <c:pt idx="31">
                  <c:v>0.13040000000000004</c:v>
                </c:pt>
                <c:pt idx="32">
                  <c:v>0.13350000000000001</c:v>
                </c:pt>
                <c:pt idx="33">
                  <c:v>0.13650000000000001</c:v>
                </c:pt>
                <c:pt idx="34">
                  <c:v>0.13970000000000007</c:v>
                </c:pt>
                <c:pt idx="35">
                  <c:v>0.1431</c:v>
                </c:pt>
                <c:pt idx="36">
                  <c:v>0.14650000000000007</c:v>
                </c:pt>
                <c:pt idx="37">
                  <c:v>0.15000000000000008</c:v>
                </c:pt>
                <c:pt idx="38">
                  <c:v>0.15360000000000001</c:v>
                </c:pt>
                <c:pt idx="39">
                  <c:v>0.15720000000000009</c:v>
                </c:pt>
                <c:pt idx="40">
                  <c:v>0.16090000000000004</c:v>
                </c:pt>
                <c:pt idx="41">
                  <c:v>0.1646</c:v>
                </c:pt>
                <c:pt idx="42">
                  <c:v>0.16830000000000001</c:v>
                </c:pt>
                <c:pt idx="43">
                  <c:v>0.17200000000000001</c:v>
                </c:pt>
              </c:numCache>
            </c:numRef>
          </c:val>
        </c:ser>
        <c:ser>
          <c:idx val="1"/>
          <c:order val="1"/>
          <c:tx>
            <c:strRef>
              <c:f>Plan2!$P$5</c:f>
              <c:strCache>
                <c:ptCount val="1"/>
                <c:pt idx="0">
                  <c:v>RREO dez2016</c:v>
                </c:pt>
              </c:strCache>
            </c:strRef>
          </c:tx>
          <c:marker>
            <c:symbol val="none"/>
          </c:marker>
          <c:dPt>
            <c:idx val="9"/>
            <c:marker>
              <c:symbol val="circle"/>
              <c:size val="5"/>
            </c:marker>
          </c:dPt>
          <c:dLbls>
            <c:dLbl>
              <c:idx val="9"/>
              <c:layout>
                <c:manualLayout>
                  <c:x val="-3.0864197530864213E-2"/>
                  <c:y val="-4.48965225743118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Plan2!$N$6:$N$49</c:f>
              <c:numCache>
                <c:formatCode>General</c:formatCode>
                <c:ptCount val="4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  <c:pt idx="27">
                  <c:v>2044</c:v>
                </c:pt>
                <c:pt idx="28">
                  <c:v>2045</c:v>
                </c:pt>
                <c:pt idx="29">
                  <c:v>2046</c:v>
                </c:pt>
                <c:pt idx="30">
                  <c:v>2047</c:v>
                </c:pt>
                <c:pt idx="31">
                  <c:v>2048</c:v>
                </c:pt>
                <c:pt idx="32">
                  <c:v>2049</c:v>
                </c:pt>
                <c:pt idx="33">
                  <c:v>2050</c:v>
                </c:pt>
                <c:pt idx="34">
                  <c:v>2051</c:v>
                </c:pt>
                <c:pt idx="35">
                  <c:v>2052</c:v>
                </c:pt>
                <c:pt idx="36">
                  <c:v>2053</c:v>
                </c:pt>
                <c:pt idx="37">
                  <c:v>2054</c:v>
                </c:pt>
                <c:pt idx="38">
                  <c:v>2055</c:v>
                </c:pt>
                <c:pt idx="39">
                  <c:v>2056</c:v>
                </c:pt>
                <c:pt idx="40">
                  <c:v>2057</c:v>
                </c:pt>
                <c:pt idx="41">
                  <c:v>2058</c:v>
                </c:pt>
                <c:pt idx="42">
                  <c:v>2059</c:v>
                </c:pt>
                <c:pt idx="43">
                  <c:v>2060</c:v>
                </c:pt>
              </c:numCache>
            </c:numRef>
          </c:cat>
          <c:val>
            <c:numRef>
              <c:f>Plan2!$P$6:$P$49</c:f>
              <c:numCache>
                <c:formatCode>0.00%</c:formatCode>
                <c:ptCount val="44"/>
                <c:pt idx="0">
                  <c:v>8.2600000000000021E-2</c:v>
                </c:pt>
                <c:pt idx="1">
                  <c:v>8.3700000000000052E-2</c:v>
                </c:pt>
                <c:pt idx="2">
                  <c:v>8.5100000000000023E-2</c:v>
                </c:pt>
                <c:pt idx="3">
                  <c:v>8.6700000000000027E-2</c:v>
                </c:pt>
                <c:pt idx="4">
                  <c:v>8.8300000000000045E-2</c:v>
                </c:pt>
                <c:pt idx="5">
                  <c:v>9.0100000000000027E-2</c:v>
                </c:pt>
                <c:pt idx="6">
                  <c:v>9.1900000000000023E-2</c:v>
                </c:pt>
                <c:pt idx="7">
                  <c:v>9.3800000000000036E-2</c:v>
                </c:pt>
                <c:pt idx="8">
                  <c:v>9.5700000000000049E-2</c:v>
                </c:pt>
                <c:pt idx="9">
                  <c:v>9.760000000000002E-2</c:v>
                </c:pt>
                <c:pt idx="10">
                  <c:v>9.960000000000005E-2</c:v>
                </c:pt>
                <c:pt idx="11">
                  <c:v>0.10160000000000002</c:v>
                </c:pt>
                <c:pt idx="12">
                  <c:v>0.10360000000000004</c:v>
                </c:pt>
                <c:pt idx="13">
                  <c:v>0.10570000000000004</c:v>
                </c:pt>
                <c:pt idx="14">
                  <c:v>0.10780000000000002</c:v>
                </c:pt>
                <c:pt idx="15">
                  <c:v>0.10990000000000004</c:v>
                </c:pt>
                <c:pt idx="16">
                  <c:v>0.112</c:v>
                </c:pt>
                <c:pt idx="17">
                  <c:v>0.1143</c:v>
                </c:pt>
                <c:pt idx="18">
                  <c:v>0.11650000000000002</c:v>
                </c:pt>
                <c:pt idx="19">
                  <c:v>0.1188</c:v>
                </c:pt>
                <c:pt idx="20">
                  <c:v>0.12110000000000004</c:v>
                </c:pt>
                <c:pt idx="21">
                  <c:v>0.12350000000000004</c:v>
                </c:pt>
                <c:pt idx="22">
                  <c:v>0.12590000000000001</c:v>
                </c:pt>
                <c:pt idx="23">
                  <c:v>0.12840000000000001</c:v>
                </c:pt>
                <c:pt idx="24">
                  <c:v>0.1308</c:v>
                </c:pt>
                <c:pt idx="25">
                  <c:v>0.1333</c:v>
                </c:pt>
                <c:pt idx="26">
                  <c:v>0.1358</c:v>
                </c:pt>
                <c:pt idx="27">
                  <c:v>0.13820000000000007</c:v>
                </c:pt>
                <c:pt idx="28">
                  <c:v>0.14070000000000008</c:v>
                </c:pt>
                <c:pt idx="29">
                  <c:v>0.1431</c:v>
                </c:pt>
                <c:pt idx="30">
                  <c:v>0.14550000000000007</c:v>
                </c:pt>
                <c:pt idx="31">
                  <c:v>0.14790000000000009</c:v>
                </c:pt>
                <c:pt idx="32">
                  <c:v>0.15020000000000008</c:v>
                </c:pt>
                <c:pt idx="33">
                  <c:v>0.15240000000000009</c:v>
                </c:pt>
                <c:pt idx="34">
                  <c:v>0.15460000000000004</c:v>
                </c:pt>
                <c:pt idx="35">
                  <c:v>0.15680000000000008</c:v>
                </c:pt>
                <c:pt idx="36">
                  <c:v>0.15890000000000012</c:v>
                </c:pt>
                <c:pt idx="37">
                  <c:v>0.16090000000000004</c:v>
                </c:pt>
                <c:pt idx="38">
                  <c:v>0.16290000000000004</c:v>
                </c:pt>
                <c:pt idx="39">
                  <c:v>0.1648</c:v>
                </c:pt>
                <c:pt idx="40">
                  <c:v>0.16670000000000001</c:v>
                </c:pt>
                <c:pt idx="41">
                  <c:v>0.16840000000000008</c:v>
                </c:pt>
                <c:pt idx="42">
                  <c:v>0.1701</c:v>
                </c:pt>
                <c:pt idx="43">
                  <c:v>0.17170000000000007</c:v>
                </c:pt>
              </c:numCache>
            </c:numRef>
          </c:val>
        </c:ser>
        <c:marker val="1"/>
        <c:axId val="72262400"/>
        <c:axId val="72263936"/>
      </c:lineChart>
      <c:catAx>
        <c:axId val="72262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72263936"/>
        <c:crosses val="autoZero"/>
        <c:auto val="1"/>
        <c:lblAlgn val="ctr"/>
        <c:lblOffset val="100"/>
      </c:catAx>
      <c:valAx>
        <c:axId val="72263936"/>
        <c:scaling>
          <c:orientation val="minMax"/>
          <c:min val="7.0000000000000021E-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pt-BR" dirty="0" smtClean="0"/>
                  <a:t>% do</a:t>
                </a:r>
                <a:r>
                  <a:rPr lang="pt-BR" baseline="0" dirty="0" smtClean="0"/>
                  <a:t> PIB</a:t>
                </a:r>
                <a:endParaRPr lang="pt-BR" dirty="0"/>
              </a:p>
            </c:rich>
          </c:tx>
        </c:title>
        <c:numFmt formatCode="0.0%" sourceLinked="0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72262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480691649654902"/>
          <c:y val="6.2026136758077804E-2"/>
          <c:w val="0.36741530572567332"/>
          <c:h val="0.10148249112951198"/>
        </c:manualLayout>
      </c:layout>
      <c:txPr>
        <a:bodyPr/>
        <a:lstStyle/>
        <a:p>
          <a:pPr>
            <a:defRPr lang="en-US"/>
          </a:pPr>
          <a:endParaRPr lang="pt-BR"/>
        </a:p>
      </c:txPr>
    </c:legend>
    <c:plotVisOnly val="1"/>
    <c:dispBlanksAs val="gap"/>
  </c:chart>
  <c:txPr>
    <a:bodyPr/>
    <a:lstStyle/>
    <a:p>
      <a:pPr>
        <a:defRPr sz="14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dirty="0"/>
              <a:t>Taxa do Investimento - % do PIB </a:t>
            </a:r>
          </a:p>
        </c:rich>
      </c:tx>
      <c:layout>
        <c:manualLayout>
          <c:xMode val="edge"/>
          <c:yMode val="edge"/>
          <c:x val="0.37200500989248947"/>
          <c:y val="0.14064215270729927"/>
        </c:manualLayout>
      </c:layout>
      <c:overlay val="1"/>
    </c:title>
    <c:plotArea>
      <c:layout>
        <c:manualLayout>
          <c:layoutTarget val="inner"/>
          <c:xMode val="edge"/>
          <c:yMode val="edge"/>
          <c:x val="2.2532356791329835E-2"/>
          <c:y val="0.12038256051273698"/>
          <c:w val="0.90628187651114478"/>
          <c:h val="0.69791671515329701"/>
        </c:manualLayout>
      </c:layout>
      <c:lineChart>
        <c:grouping val="standard"/>
        <c:ser>
          <c:idx val="15"/>
          <c:order val="0"/>
          <c:tx>
            <c:v>Setor Público</c:v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3"/>
              <c:layout>
                <c:manualLayout>
                  <c:x val="-1.7239720290637518E-2"/>
                  <c:y val="-3.43683381682553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239720290637518E-2"/>
                  <c:y val="-3.226307501036063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3.437719700427385E-2"/>
                  <c:y val="-3.226307501036063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'SPE MODIFICADA'!$A$4:$A$21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'SPE MODIFICADA'!$P$4:$P$21</c:f>
              <c:numCache>
                <c:formatCode>_-* #,##0.00_-;\-* #,##0.00_-;_-* "-"??_-;_-@_-</c:formatCode>
                <c:ptCount val="18"/>
                <c:pt idx="0">
                  <c:v>3.7264851550709732</c:v>
                </c:pt>
                <c:pt idx="1">
                  <c:v>3.4675200253696912</c:v>
                </c:pt>
                <c:pt idx="2">
                  <c:v>3.7802594762101487</c:v>
                </c:pt>
                <c:pt idx="3">
                  <c:v>2.3687106899173642</c:v>
                </c:pt>
                <c:pt idx="4">
                  <c:v>2.5811257499644253</c:v>
                </c:pt>
                <c:pt idx="5">
                  <c:v>2.7507008235092867</c:v>
                </c:pt>
                <c:pt idx="6">
                  <c:v>3.3327820618201027</c:v>
                </c:pt>
                <c:pt idx="7">
                  <c:v>2.6049908741276067</c:v>
                </c:pt>
                <c:pt idx="8">
                  <c:v>2.6477425369345871</c:v>
                </c:pt>
                <c:pt idx="9">
                  <c:v>2.637347144782312</c:v>
                </c:pt>
                <c:pt idx="10">
                  <c:v>2.9828847881562432</c:v>
                </c:pt>
                <c:pt idx="11">
                  <c:v>3.0187840068861012</c:v>
                </c:pt>
                <c:pt idx="12">
                  <c:v>3.7495921518225233</c:v>
                </c:pt>
                <c:pt idx="13">
                  <c:v>4.2438245759045579</c:v>
                </c:pt>
                <c:pt idx="14">
                  <c:v>4.6866325124195773</c:v>
                </c:pt>
                <c:pt idx="15">
                  <c:v>4.3016228107979479</c:v>
                </c:pt>
                <c:pt idx="16">
                  <c:v>4.6587113899853678</c:v>
                </c:pt>
                <c:pt idx="17">
                  <c:v>4.6516120340407703</c:v>
                </c:pt>
              </c:numCache>
            </c:numRef>
          </c:val>
        </c:ser>
        <c:marker val="1"/>
        <c:axId val="51580928"/>
        <c:axId val="51582464"/>
      </c:lineChart>
      <c:lineChart>
        <c:grouping val="standard"/>
        <c:ser>
          <c:idx val="0"/>
          <c:order val="1"/>
          <c:tx>
            <c:v>FBKF</c:v>
          </c:tx>
          <c:dLbls>
            <c:dLbl>
              <c:idx val="3"/>
              <c:layout>
                <c:manualLayout>
                  <c:x val="-2.6520323064791209E-2"/>
                  <c:y val="-4.910518027351851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520323064791209E-2"/>
                  <c:y val="-5.542096974720270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520323064791209E-2"/>
                  <c:y val="-5.542096974720270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5202159425866622E-2"/>
                  <c:y val="-4.699991711562392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5748195141364542E-2"/>
                  <c:y val="-3.015781185246580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5748195141364542E-2"/>
                  <c:y val="-3.226307501036063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47324171409229E-3"/>
                  <c:y val="-1.54209697472027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6520323064791108E-2"/>
                  <c:y val="2.87895565685867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3111660262343516E-2"/>
                  <c:y val="-1.54209697472027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247253306749411E-2"/>
                  <c:y val="-3.22630750103608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7292450988217724E-2"/>
                  <c:y val="-3.22630750103608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'SPE MODIFICADA'!$A$4:$A$21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'SPE MODIFICADA'!$R$4:$R$21</c:f>
              <c:numCache>
                <c:formatCode>General</c:formatCode>
                <c:ptCount val="18"/>
                <c:pt idx="0">
                  <c:v>16.870571573227199</c:v>
                </c:pt>
                <c:pt idx="1">
                  <c:v>17.37043489265865</c:v>
                </c:pt>
                <c:pt idx="2">
                  <c:v>16.969077011218832</c:v>
                </c:pt>
                <c:pt idx="3">
                  <c:v>15.656939603647681</c:v>
                </c:pt>
                <c:pt idx="4">
                  <c:v>16.799832454586127</c:v>
                </c:pt>
                <c:pt idx="5">
                  <c:v>17.031400740063088</c:v>
                </c:pt>
                <c:pt idx="6">
                  <c:v>16.38641185099041</c:v>
                </c:pt>
                <c:pt idx="7">
                  <c:v>15.2777615142084</c:v>
                </c:pt>
                <c:pt idx="8">
                  <c:v>16.096642961309499</c:v>
                </c:pt>
                <c:pt idx="9">
                  <c:v>15.938467965577408</c:v>
                </c:pt>
                <c:pt idx="10">
                  <c:v>16.430919136824727</c:v>
                </c:pt>
                <c:pt idx="11">
                  <c:v>17.439947591352301</c:v>
                </c:pt>
                <c:pt idx="12">
                  <c:v>19.112539636544682</c:v>
                </c:pt>
                <c:pt idx="13">
                  <c:v>18.068663253508522</c:v>
                </c:pt>
                <c:pt idx="14">
                  <c:v>19.461427737322122</c:v>
                </c:pt>
                <c:pt idx="15">
                  <c:v>19.278724055123757</c:v>
                </c:pt>
                <c:pt idx="16">
                  <c:v>18.172249604520339</c:v>
                </c:pt>
                <c:pt idx="17">
                  <c:v>18.18304819030001</c:v>
                </c:pt>
              </c:numCache>
            </c:numRef>
          </c:val>
        </c:ser>
        <c:marker val="1"/>
        <c:axId val="51606272"/>
        <c:axId val="51584000"/>
      </c:lineChart>
      <c:catAx>
        <c:axId val="51580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pt-BR"/>
          </a:p>
        </c:txPr>
        <c:crossAx val="51582464"/>
        <c:crosses val="autoZero"/>
        <c:auto val="1"/>
        <c:lblAlgn val="ctr"/>
        <c:lblOffset val="100"/>
      </c:catAx>
      <c:valAx>
        <c:axId val="51582464"/>
        <c:scaling>
          <c:orientation val="minMax"/>
        </c:scaling>
        <c:axPos val="l"/>
        <c:numFmt formatCode="_-* #,##0.00_-;\-* #,##0.00_-;_-* &quot;-&quot;??_-;_-@_-" sourceLinked="1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51580928"/>
        <c:crosses val="autoZero"/>
        <c:crossBetween val="between"/>
      </c:valAx>
      <c:valAx>
        <c:axId val="51584000"/>
        <c:scaling>
          <c:orientation val="minMax"/>
          <c:max val="21"/>
          <c:min val="15"/>
        </c:scaling>
        <c:axPos val="r"/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51606272"/>
        <c:crosses val="max"/>
        <c:crossBetween val="between"/>
      </c:valAx>
      <c:catAx>
        <c:axId val="51606272"/>
        <c:scaling>
          <c:orientation val="minMax"/>
        </c:scaling>
        <c:delete val="1"/>
        <c:axPos val="b"/>
        <c:numFmt formatCode="General" sourceLinked="1"/>
        <c:tickLblPos val="none"/>
        <c:crossAx val="5158400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75243889409023501"/>
          <c:y val="0.5982715013062232"/>
          <c:w val="0.16063504367508297"/>
          <c:h val="8.633070866141733E-2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200"/>
      </a:pPr>
      <a:endParaRPr lang="pt-B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'Gasto Social'!$D$5:$D$18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'Gasto Social'!$E$5:$E$18</c:f>
              <c:numCache>
                <c:formatCode>0.0%</c:formatCode>
                <c:ptCount val="14"/>
                <c:pt idx="0">
                  <c:v>0.126</c:v>
                </c:pt>
                <c:pt idx="1">
                  <c:v>0.12400000000000004</c:v>
                </c:pt>
                <c:pt idx="2">
                  <c:v>0.128</c:v>
                </c:pt>
                <c:pt idx="3">
                  <c:v>0.13400000000000001</c:v>
                </c:pt>
                <c:pt idx="4">
                  <c:v>0.13600000000000001</c:v>
                </c:pt>
                <c:pt idx="5">
                  <c:v>0.13600000000000001</c:v>
                </c:pt>
                <c:pt idx="6">
                  <c:v>0.13300000000000001</c:v>
                </c:pt>
                <c:pt idx="7">
                  <c:v>0.14400000000000004</c:v>
                </c:pt>
                <c:pt idx="8">
                  <c:v>0.14000000000000001</c:v>
                </c:pt>
                <c:pt idx="9">
                  <c:v>0.14000000000000001</c:v>
                </c:pt>
                <c:pt idx="10">
                  <c:v>0.14500000000000007</c:v>
                </c:pt>
                <c:pt idx="11">
                  <c:v>0.14600000000000007</c:v>
                </c:pt>
                <c:pt idx="12">
                  <c:v>0.15200000000000008</c:v>
                </c:pt>
                <c:pt idx="13">
                  <c:v>0.15700000000000008</c:v>
                </c:pt>
              </c:numCache>
            </c:numRef>
          </c:val>
        </c:ser>
        <c:gapWidth val="70"/>
        <c:overlap val="-27"/>
        <c:axId val="51747840"/>
        <c:axId val="51692288"/>
      </c:barChart>
      <c:catAx>
        <c:axId val="51747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692288"/>
        <c:crosses val="autoZero"/>
        <c:auto val="1"/>
        <c:lblAlgn val="ctr"/>
        <c:lblOffset val="100"/>
      </c:catAx>
      <c:valAx>
        <c:axId val="51692288"/>
        <c:scaling>
          <c:orientation val="minMax"/>
          <c:min val="8.0000000000000043E-2"/>
        </c:scaling>
        <c:delete val="1"/>
        <c:axPos val="l"/>
        <c:numFmt formatCode="0.0%" sourceLinked="1"/>
        <c:majorTickMark val="none"/>
        <c:tickLblPos val="nextTo"/>
        <c:crossAx val="5174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lang="en-US"/>
            </a:pPr>
            <a:r>
              <a:rPr lang="pt-BR" dirty="0" smtClean="0"/>
              <a:t>Investimento </a:t>
            </a:r>
            <a:r>
              <a:rPr lang="pt-BR" dirty="0"/>
              <a:t>público total em Educação </a:t>
            </a:r>
            <a:r>
              <a:rPr lang="pt-BR" dirty="0" smtClean="0"/>
              <a:t>(% do PIB)</a:t>
            </a:r>
            <a:endParaRPr lang="pt-BR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Porcentagemdoinvestimentopblico!$B$8</c:f>
              <c:strCache>
                <c:ptCount val="1"/>
                <c:pt idx="0">
                  <c:v>Porcentagem do investimento público total em Educação em relação ao Produto Interno Bruto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en-US" b="1"/>
                </a:pPr>
                <a:endParaRPr lang="pt-BR"/>
              </a:p>
            </c:txPr>
            <c:showVal val="1"/>
          </c:dLbls>
          <c:cat>
            <c:numRef>
              <c:f>Porcentagemdoinvestimentopblico!$C$7:$Q$7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Porcentagemdoinvestimentopblico!$C$8:$Q$8</c:f>
              <c:numCache>
                <c:formatCode>General</c:formatCode>
                <c:ptCount val="15"/>
                <c:pt idx="0">
                  <c:v>4.5999999999999996</c:v>
                </c:pt>
                <c:pt idx="1">
                  <c:v>4.74</c:v>
                </c:pt>
                <c:pt idx="2">
                  <c:v>4.7300000000000004</c:v>
                </c:pt>
                <c:pt idx="3">
                  <c:v>4.5599999999999996</c:v>
                </c:pt>
                <c:pt idx="4">
                  <c:v>4.45</c:v>
                </c:pt>
                <c:pt idx="5">
                  <c:v>4.49</c:v>
                </c:pt>
                <c:pt idx="6">
                  <c:v>4.87</c:v>
                </c:pt>
                <c:pt idx="7">
                  <c:v>5.0599999999999996</c:v>
                </c:pt>
                <c:pt idx="8">
                  <c:v>5.2700000000000014</c:v>
                </c:pt>
                <c:pt idx="9">
                  <c:v>5.55</c:v>
                </c:pt>
                <c:pt idx="10">
                  <c:v>5.6499999999999977</c:v>
                </c:pt>
                <c:pt idx="11">
                  <c:v>5.8</c:v>
                </c:pt>
                <c:pt idx="12">
                  <c:v>5.87</c:v>
                </c:pt>
                <c:pt idx="13">
                  <c:v>6</c:v>
                </c:pt>
                <c:pt idx="14">
                  <c:v>6.04</c:v>
                </c:pt>
              </c:numCache>
            </c:numRef>
          </c:val>
        </c:ser>
        <c:gapWidth val="67"/>
        <c:axId val="51699072"/>
        <c:axId val="51844224"/>
      </c:barChart>
      <c:catAx>
        <c:axId val="51699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51844224"/>
        <c:crosses val="autoZero"/>
        <c:auto val="1"/>
        <c:lblAlgn val="ctr"/>
        <c:lblOffset val="100"/>
      </c:catAx>
      <c:valAx>
        <c:axId val="51844224"/>
        <c:scaling>
          <c:orientation val="minMax"/>
          <c:min val="4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51699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8464636364898916E-2"/>
          <c:y val="5.1865008880994698E-2"/>
          <c:w val="0.86634142954353011"/>
          <c:h val="0.7719690633697438"/>
        </c:manualLayout>
      </c:layout>
      <c:lineChart>
        <c:grouping val="standard"/>
        <c:ser>
          <c:idx val="0"/>
          <c:order val="0"/>
          <c:tx>
            <c:strRef>
              <c:f>Séries!$G$91</c:f>
              <c:strCache>
                <c:ptCount val="1"/>
                <c:pt idx="0">
                  <c:v>Ref. 2000</c:v>
                </c:pt>
              </c:strCache>
            </c:strRef>
          </c:tx>
          <c:cat>
            <c:numRef>
              <c:f>Séries!$F$97:$F$116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Séries!$G$97:$G$116</c:f>
              <c:numCache>
                <c:formatCode>0.0</c:formatCode>
                <c:ptCount val="20"/>
                <c:pt idx="0">
                  <c:v>35.209107009679762</c:v>
                </c:pt>
                <c:pt idx="1">
                  <c:v>34.067653560775923</c:v>
                </c:pt>
                <c:pt idx="2">
                  <c:v>32.991373991669406</c:v>
                </c:pt>
                <c:pt idx="3">
                  <c:v>33.119943763205796</c:v>
                </c:pt>
                <c:pt idx="4">
                  <c:v>32.137465473076098</c:v>
                </c:pt>
                <c:pt idx="5">
                  <c:v>32.206341427847107</c:v>
                </c:pt>
                <c:pt idx="6">
                  <c:v>31.938752941320992</c:v>
                </c:pt>
                <c:pt idx="7">
                  <c:v>31.434164601690888</c:v>
                </c:pt>
                <c:pt idx="8">
                  <c:v>31.110304550492131</c:v>
                </c:pt>
                <c:pt idx="9">
                  <c:v>30.814608101579299</c:v>
                </c:pt>
                <c:pt idx="10">
                  <c:v>31.729677041074609</c:v>
                </c:pt>
                <c:pt idx="11">
                  <c:v>32.536113347885085</c:v>
                </c:pt>
                <c:pt idx="12">
                  <c:v>32.697351413421202</c:v>
                </c:pt>
                <c:pt idx="13">
                  <c:v>33.038289322977413</c:v>
                </c:pt>
                <c:pt idx="14">
                  <c:v>34.391974573100434</c:v>
                </c:pt>
              </c:numCache>
            </c:numRef>
          </c:val>
        </c:ser>
        <c:ser>
          <c:idx val="1"/>
          <c:order val="1"/>
          <c:tx>
            <c:strRef>
              <c:f>Séries!$H$91</c:f>
              <c:strCache>
                <c:ptCount val="1"/>
                <c:pt idx="0">
                  <c:v>Ref. 2010</c:v>
                </c:pt>
              </c:strCache>
            </c:strRef>
          </c:tx>
          <c:cat>
            <c:numRef>
              <c:f>Séries!$F$97:$F$116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Séries!$H$97:$H$116</c:f>
              <c:numCache>
                <c:formatCode>General</c:formatCode>
                <c:ptCount val="20"/>
                <c:pt idx="5" formatCode="0.0">
                  <c:v>31.755712550406017</c:v>
                </c:pt>
                <c:pt idx="6" formatCode="0.0">
                  <c:v>31.776036987861822</c:v>
                </c:pt>
                <c:pt idx="7" formatCode="0.0">
                  <c:v>31.383844739709186</c:v>
                </c:pt>
                <c:pt idx="8" formatCode="0.0">
                  <c:v>30.90936659752867</c:v>
                </c:pt>
                <c:pt idx="9" formatCode="0.0">
                  <c:v>30.637343918106239</c:v>
                </c:pt>
                <c:pt idx="10" formatCode="0.0">
                  <c:v>31.502508243532809</c:v>
                </c:pt>
                <c:pt idx="11" formatCode="0.0">
                  <c:v>32.22927227823461</c:v>
                </c:pt>
                <c:pt idx="12" formatCode="0.0">
                  <c:v>32.247527184610433</c:v>
                </c:pt>
                <c:pt idx="13" formatCode="0.0">
                  <c:v>32.464579922722962</c:v>
                </c:pt>
                <c:pt idx="14" formatCode="0.0">
                  <c:v>33.798171343025828</c:v>
                </c:pt>
                <c:pt idx="15" formatCode="0.0">
                  <c:v>32.870182485311375</c:v>
                </c:pt>
                <c:pt idx="16" formatCode="0.0">
                  <c:v>33.215907569311796</c:v>
                </c:pt>
                <c:pt idx="17" formatCode="0.0">
                  <c:v>33.791570088644093</c:v>
                </c:pt>
                <c:pt idx="18" formatCode="0.0">
                  <c:v>34.177423405535905</c:v>
                </c:pt>
                <c:pt idx="19" formatCode="0.0">
                  <c:v>34.615422551455246</c:v>
                </c:pt>
              </c:numCache>
            </c:numRef>
          </c:val>
        </c:ser>
        <c:marker val="1"/>
        <c:axId val="51885952"/>
        <c:axId val="51887488"/>
      </c:lineChart>
      <c:catAx>
        <c:axId val="51885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51887488"/>
        <c:crosses val="autoZero"/>
        <c:auto val="1"/>
        <c:lblAlgn val="ctr"/>
        <c:lblOffset val="100"/>
      </c:catAx>
      <c:valAx>
        <c:axId val="51887488"/>
        <c:scaling>
          <c:orientation val="minMax"/>
          <c:min val="3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51885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111999888902814"/>
          <c:y val="0.10806478231073709"/>
          <c:w val="0.15656347931425013"/>
          <c:h val="0.15797551317646027"/>
        </c:manualLayout>
      </c:layout>
      <c:txPr>
        <a:bodyPr/>
        <a:lstStyle/>
        <a:p>
          <a:pPr>
            <a:defRPr lang="en-US"/>
          </a:pPr>
          <a:endParaRPr lang="pt-BR"/>
        </a:p>
      </c:txPr>
    </c:legend>
    <c:plotVisOnly val="1"/>
    <c:dispBlanksAs val="gap"/>
  </c:chart>
  <c:txPr>
    <a:bodyPr/>
    <a:lstStyle/>
    <a:p>
      <a:pPr>
        <a:defRPr sz="1600"/>
      </a:pPr>
      <a:endParaRPr lang="pt-B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5.7337407885693879E-2"/>
          <c:y val="1.29153855768029E-2"/>
          <c:w val="0.9233699722547366"/>
          <c:h val="0.7608354368246496"/>
        </c:manualLayout>
      </c:layout>
      <c:scatterChart>
        <c:scatterStyle val="smoothMarker"/>
        <c:ser>
          <c:idx val="1"/>
          <c:order val="0"/>
          <c:tx>
            <c:strRef>
              <c:f>'[pobreza e miséria pjannuzzi-- 92 2015 sem intervalo.xlsx]Dados'!$D$2</c:f>
              <c:strCache>
                <c:ptCount val="1"/>
                <c:pt idx="0">
                  <c:v>População em situação de extrema pobreza (%)</c:v>
                </c:pt>
              </c:strCache>
            </c:strRef>
          </c:tx>
          <c:spPr>
            <a:ln w="44450" cmpd="sng">
              <a:solidFill>
                <a:srgbClr val="FF5050"/>
              </a:solidFill>
            </a:ln>
          </c:spPr>
          <c:marker>
            <c:symbol val="circle"/>
            <c:size val="10"/>
            <c:spPr>
              <a:solidFill>
                <a:srgbClr val="FF5050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'[pobreza e miséria pjannuzzi-- 92 2015 sem intervalo.xlsx]Dados'!$B$3:$B$23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xVal>
          <c:yVal>
            <c:numRef>
              <c:f>'[pobreza e miséria pjannuzzi-- 92 2015 sem intervalo.xlsx]Dados'!$D$3:$D$23</c:f>
              <c:numCache>
                <c:formatCode>0.0</c:formatCode>
                <c:ptCount val="21"/>
                <c:pt idx="0">
                  <c:v>13.5</c:v>
                </c:pt>
                <c:pt idx="1">
                  <c:v>13.4</c:v>
                </c:pt>
                <c:pt idx="2">
                  <c:v>8.6</c:v>
                </c:pt>
                <c:pt idx="3">
                  <c:v>9.3000000000000007</c:v>
                </c:pt>
                <c:pt idx="4">
                  <c:v>8.8000000000000007</c:v>
                </c:pt>
                <c:pt idx="5">
                  <c:v>8.1</c:v>
                </c:pt>
                <c:pt idx="6">
                  <c:v>8.4</c:v>
                </c:pt>
                <c:pt idx="7">
                  <c:v>9</c:v>
                </c:pt>
                <c:pt idx="8">
                  <c:v>8.3000000000000007</c:v>
                </c:pt>
                <c:pt idx="9">
                  <c:v>8.2000000000000011</c:v>
                </c:pt>
                <c:pt idx="10">
                  <c:v>7.1</c:v>
                </c:pt>
                <c:pt idx="11">
                  <c:v>6.5</c:v>
                </c:pt>
                <c:pt idx="12">
                  <c:v>5.3</c:v>
                </c:pt>
                <c:pt idx="13">
                  <c:v>4.9000000000000004</c:v>
                </c:pt>
                <c:pt idx="14">
                  <c:v>4.2</c:v>
                </c:pt>
                <c:pt idx="15">
                  <c:v>4</c:v>
                </c:pt>
                <c:pt idx="16">
                  <c:v>3.7</c:v>
                </c:pt>
                <c:pt idx="17">
                  <c:v>2.9</c:v>
                </c:pt>
                <c:pt idx="18">
                  <c:v>3.1</c:v>
                </c:pt>
                <c:pt idx="19">
                  <c:v>2.5</c:v>
                </c:pt>
                <c:pt idx="20">
                  <c:v>3.1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7E1-47D9-87A2-809B93052F6D}"/>
            </c:ext>
          </c:extLst>
        </c:ser>
        <c:ser>
          <c:idx val="0"/>
          <c:order val="1"/>
          <c:tx>
            <c:strRef>
              <c:f>'[pobreza e miséria pjannuzzi-- 92 2015 sem intervalo.xlsx]Dados'!$G$2</c:f>
              <c:strCache>
                <c:ptCount val="1"/>
                <c:pt idx="0">
                  <c:v>População em situação de pobreza (%)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circl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'[pobreza e miséria pjannuzzi-- 92 2015 sem intervalo.xlsx]Dados'!$B$3:$B$23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xVal>
          <c:yVal>
            <c:numRef>
              <c:f>'[pobreza e miséria pjannuzzi-- 92 2015 sem intervalo.xlsx]Dados'!$G$3:$G$23</c:f>
              <c:numCache>
                <c:formatCode>0.0</c:formatCode>
                <c:ptCount val="21"/>
                <c:pt idx="0">
                  <c:v>31.1</c:v>
                </c:pt>
                <c:pt idx="1">
                  <c:v>30.8</c:v>
                </c:pt>
                <c:pt idx="2">
                  <c:v>22.9</c:v>
                </c:pt>
                <c:pt idx="3">
                  <c:v>23.3</c:v>
                </c:pt>
                <c:pt idx="4">
                  <c:v>23</c:v>
                </c:pt>
                <c:pt idx="5">
                  <c:v>21.9</c:v>
                </c:pt>
                <c:pt idx="6">
                  <c:v>23.2</c:v>
                </c:pt>
                <c:pt idx="7">
                  <c:v>23.5</c:v>
                </c:pt>
                <c:pt idx="8">
                  <c:v>23.4</c:v>
                </c:pt>
                <c:pt idx="9">
                  <c:v>23.6</c:v>
                </c:pt>
                <c:pt idx="10">
                  <c:v>21.5</c:v>
                </c:pt>
                <c:pt idx="11">
                  <c:v>20.3</c:v>
                </c:pt>
                <c:pt idx="12">
                  <c:v>16.3</c:v>
                </c:pt>
                <c:pt idx="13">
                  <c:v>15.1</c:v>
                </c:pt>
                <c:pt idx="14">
                  <c:v>13.3</c:v>
                </c:pt>
                <c:pt idx="15">
                  <c:v>12.2</c:v>
                </c:pt>
                <c:pt idx="16">
                  <c:v>10.200000000000001</c:v>
                </c:pt>
                <c:pt idx="17">
                  <c:v>8</c:v>
                </c:pt>
                <c:pt idx="18">
                  <c:v>7.8</c:v>
                </c:pt>
                <c:pt idx="19">
                  <c:v>7</c:v>
                </c:pt>
                <c:pt idx="20">
                  <c:v>8.3000000000000007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B-87E1-47D9-87A2-809B93052F6D}"/>
            </c:ext>
          </c:extLst>
        </c:ser>
        <c:axId val="52082176"/>
        <c:axId val="52083712"/>
      </c:scatterChart>
      <c:valAx>
        <c:axId val="52082176"/>
        <c:scaling>
          <c:orientation val="minMax"/>
          <c:max val="2015"/>
          <c:min val="1991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1100" b="1" i="0"/>
            </a:pPr>
            <a:endParaRPr lang="pt-BR"/>
          </a:p>
        </c:txPr>
        <c:crossAx val="52083712"/>
        <c:crosses val="autoZero"/>
        <c:crossBetween val="midCat"/>
        <c:majorUnit val="1"/>
      </c:valAx>
      <c:valAx>
        <c:axId val="52083712"/>
        <c:scaling>
          <c:orientation val="minMax"/>
        </c:scaling>
        <c:axPos val="l"/>
        <c:numFmt formatCode="0.0" sourceLinked="1"/>
        <c:tickLblPos val="nextTo"/>
        <c:crossAx val="52082176"/>
        <c:crosses val="autoZero"/>
        <c:crossBetween val="midCat"/>
      </c:valAx>
      <c:spPr>
        <a:noFill/>
      </c:spPr>
    </c:plotArea>
    <c:legend>
      <c:legendPos val="b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8.7912386320234751E-2"/>
          <c:y val="0.24078243366069632"/>
          <c:w val="0.75969882437689995"/>
          <c:h val="0.68490438502564399"/>
        </c:manualLayout>
      </c:layout>
      <c:lineChart>
        <c:grouping val="standard"/>
        <c:ser>
          <c:idx val="0"/>
          <c:order val="0"/>
          <c:tx>
            <c:strRef>
              <c:f>Dados!$G$12</c:f>
              <c:strCache>
                <c:ptCount val="1"/>
                <c:pt idx="0">
                  <c:v>  5% mais pobres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Dados!$F$13:$F$16</c:f>
              <c:numCache>
                <c:formatCode>General</c:formatCode>
                <c:ptCount val="4"/>
                <c:pt idx="0">
                  <c:v>2002</c:v>
                </c:pt>
                <c:pt idx="1">
                  <c:v>2009</c:v>
                </c:pt>
                <c:pt idx="2">
                  <c:v>2011</c:v>
                </c:pt>
                <c:pt idx="3">
                  <c:v>2015</c:v>
                </c:pt>
              </c:numCache>
            </c:numRef>
          </c:cat>
          <c:val>
            <c:numRef>
              <c:f>Dados!$G$13:$G$16</c:f>
              <c:numCache>
                <c:formatCode>0.0</c:formatCode>
                <c:ptCount val="4"/>
                <c:pt idx="0">
                  <c:v>6.8</c:v>
                </c:pt>
                <c:pt idx="1">
                  <c:v>15.7</c:v>
                </c:pt>
                <c:pt idx="2">
                  <c:v>20.5</c:v>
                </c:pt>
                <c:pt idx="3">
                  <c:v>30.3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D0-4647-855C-A5EAFAB734E7}"/>
            </c:ext>
          </c:extLst>
        </c:ser>
        <c:ser>
          <c:idx val="1"/>
          <c:order val="1"/>
          <c:tx>
            <c:strRef>
              <c:f>Dados!$H$12</c:f>
              <c:strCache>
                <c:ptCount val="1"/>
                <c:pt idx="0">
                  <c:v>  Total</c:v>
                </c:pt>
              </c:strCache>
            </c:strRef>
          </c:tx>
          <c:spPr>
            <a:ln w="76200" cap="rnd">
              <a:solidFill>
                <a:srgbClr val="BE898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BE8984"/>
              </a:solidFill>
              <a:ln w="76200">
                <a:solidFill>
                  <a:srgbClr val="BE898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Dados!$F$13:$F$16</c:f>
              <c:numCache>
                <c:formatCode>General</c:formatCode>
                <c:ptCount val="4"/>
                <c:pt idx="0">
                  <c:v>2002</c:v>
                </c:pt>
                <c:pt idx="1">
                  <c:v>2009</c:v>
                </c:pt>
                <c:pt idx="2">
                  <c:v>2011</c:v>
                </c:pt>
                <c:pt idx="3">
                  <c:v>2015</c:v>
                </c:pt>
              </c:numCache>
            </c:numRef>
          </c:cat>
          <c:val>
            <c:numRef>
              <c:f>Dados!$H$13:$H$16</c:f>
              <c:numCache>
                <c:formatCode>0.0</c:formatCode>
                <c:ptCount val="4"/>
                <c:pt idx="0">
                  <c:v>36.9</c:v>
                </c:pt>
                <c:pt idx="1">
                  <c:v>46.9</c:v>
                </c:pt>
                <c:pt idx="2">
                  <c:v>50.5</c:v>
                </c:pt>
                <c:pt idx="3" formatCode="General">
                  <c:v>54.4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D0-4647-855C-A5EAFAB734E7}"/>
            </c:ext>
          </c:extLst>
        </c:ser>
        <c:dLbls>
          <c:showVal val="1"/>
        </c:dLbls>
        <c:marker val="1"/>
        <c:axId val="52121984"/>
        <c:axId val="52123520"/>
      </c:lineChart>
      <c:catAx>
        <c:axId val="5212198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123520"/>
        <c:crosses val="autoZero"/>
        <c:auto val="1"/>
        <c:lblAlgn val="ctr"/>
        <c:lblOffset val="100"/>
      </c:catAx>
      <c:valAx>
        <c:axId val="52123520"/>
        <c:scaling>
          <c:orientation val="minMax"/>
        </c:scaling>
        <c:axPos val="l"/>
        <c:numFmt formatCode="0.0" sourceLinked="1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12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76908819446762"/>
          <c:y val="0.46150175555232376"/>
          <c:w val="0.13501280528756396"/>
          <c:h val="0.1963210271539276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0.01979</cdr:x>
      <cdr:y>0.92448</cdr:y>
    </cdr:from>
    <cdr:to>
      <cdr:x>0.29985</cdr:x>
      <cdr:y>0.98782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90500" y="5561134"/>
          <a:ext cx="2696308" cy="381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900"/>
            <a:t>Fonte: Ministério da Fazenda e</a:t>
          </a:r>
          <a:r>
            <a:rPr lang="pt-BR" sz="900" baseline="0"/>
            <a:t> IBGE</a:t>
          </a:r>
          <a:r>
            <a:rPr lang="pt-BR" sz="900"/>
            <a:t>,</a:t>
          </a:r>
          <a:r>
            <a:rPr lang="pt-BR" sz="900" baseline="0"/>
            <a:t> elaborado pelo MP</a:t>
          </a:r>
          <a:endParaRPr lang="pt-BR" sz="900"/>
        </a:p>
      </cdr:txBody>
    </cdr:sp>
  </cdr:relSizeAnchor>
  <cdr:relSizeAnchor xmlns:cdr="http://schemas.openxmlformats.org/drawingml/2006/chartDrawing">
    <cdr:from>
      <cdr:x>0.04722</cdr:x>
      <cdr:y>0.52733</cdr:y>
    </cdr:from>
    <cdr:to>
      <cdr:x>0.11022</cdr:x>
      <cdr:y>0.63023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431775" y="2952328"/>
          <a:ext cx="576064" cy="57606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0000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0.35434</cdr:x>
      <cdr:y>0.28296</cdr:y>
    </cdr:from>
    <cdr:to>
      <cdr:x>0.41734</cdr:x>
      <cdr:y>0.38585</cdr:y>
    </cdr:to>
    <cdr:sp macro="" textlink="">
      <cdr:nvSpPr>
        <cdr:cNvPr id="4" name="Elipse 3"/>
        <cdr:cNvSpPr/>
      </cdr:nvSpPr>
      <cdr:spPr>
        <a:xfrm xmlns:a="http://schemas.openxmlformats.org/drawingml/2006/main">
          <a:off x="3240087" y="1584176"/>
          <a:ext cx="576064" cy="57606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0000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0.34647</cdr:x>
      <cdr:y>0.59164</cdr:y>
    </cdr:from>
    <cdr:to>
      <cdr:x>0.40946</cdr:x>
      <cdr:y>0.69454</cdr:y>
    </cdr:to>
    <cdr:sp macro="" textlink="">
      <cdr:nvSpPr>
        <cdr:cNvPr id="5" name="Elipse 4"/>
        <cdr:cNvSpPr/>
      </cdr:nvSpPr>
      <cdr:spPr>
        <a:xfrm xmlns:a="http://schemas.openxmlformats.org/drawingml/2006/main">
          <a:off x="3168079" y="3312368"/>
          <a:ext cx="576064" cy="57606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0000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0.75596</cdr:x>
      <cdr:y>0.10289</cdr:y>
    </cdr:from>
    <cdr:to>
      <cdr:x>0.81896</cdr:x>
      <cdr:y>0.20579</cdr:y>
    </cdr:to>
    <cdr:sp macro="" textlink="">
      <cdr:nvSpPr>
        <cdr:cNvPr id="6" name="Elipse 5"/>
        <cdr:cNvSpPr/>
      </cdr:nvSpPr>
      <cdr:spPr>
        <a:xfrm xmlns:a="http://schemas.openxmlformats.org/drawingml/2006/main">
          <a:off x="6912495" y="576064"/>
          <a:ext cx="576064" cy="57606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0000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0.74808</cdr:x>
      <cdr:y>0.24437</cdr:y>
    </cdr:from>
    <cdr:to>
      <cdr:x>0.81108</cdr:x>
      <cdr:y>0.34727</cdr:y>
    </cdr:to>
    <cdr:sp macro="" textlink="">
      <cdr:nvSpPr>
        <cdr:cNvPr id="7" name="Elipse 6"/>
        <cdr:cNvSpPr/>
      </cdr:nvSpPr>
      <cdr:spPr>
        <a:xfrm xmlns:a="http://schemas.openxmlformats.org/drawingml/2006/main">
          <a:off x="6840487" y="1368152"/>
          <a:ext cx="576064" cy="57606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FF0000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0.60377</cdr:y>
    </cdr:from>
    <cdr:to>
      <cdr:x>0.2298</cdr:x>
      <cdr:y>0.6676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14399" y="3243489"/>
          <a:ext cx="976746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dirty="0" smtClean="0"/>
            <a:t>7,2 anos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0.76641</cdr:x>
      <cdr:y>0.35038</cdr:y>
    </cdr:from>
    <cdr:to>
      <cdr:x>0.79975</cdr:x>
      <cdr:y>0.4587</cdr:y>
    </cdr:to>
    <cdr:sp macro="" textlink="">
      <cdr:nvSpPr>
        <cdr:cNvPr id="3" name="Chave esquerda 2"/>
        <cdr:cNvSpPr/>
      </cdr:nvSpPr>
      <cdr:spPr>
        <a:xfrm xmlns:a="http://schemas.openxmlformats.org/drawingml/2006/main">
          <a:off x="6307282" y="1882280"/>
          <a:ext cx="274320" cy="581891"/>
        </a:xfrm>
        <a:prstGeom xmlns:a="http://schemas.openxmlformats.org/drawingml/2006/main" prst="leftBrace">
          <a:avLst>
            <a:gd name="adj1" fmla="val 8333"/>
            <a:gd name="adj2" fmla="val 80357"/>
          </a:avLst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0.66526</cdr:x>
      <cdr:y>0.40819</cdr:y>
    </cdr:from>
    <cdr:to>
      <cdr:x>0.78395</cdr:x>
      <cdr:y>0.47202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5474854" y="2192852"/>
          <a:ext cx="976746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 smtClean="0"/>
            <a:t>3,1 anos</a:t>
          </a:r>
          <a:endParaRPr lang="pt-BR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0.32613</cdr:x>
      <cdr:y>0.1192</cdr:y>
    </cdr:from>
    <cdr:to>
      <cdr:x>0.32819</cdr:x>
      <cdr:y>0.88079</cdr:y>
    </cdr:to>
    <cdr:cxnSp macro="">
      <cdr:nvCxnSpPr>
        <cdr:cNvPr id="2" name="Conector reto 1"/>
        <cdr:cNvCxnSpPr/>
      </cdr:nvCxnSpPr>
      <cdr:spPr>
        <a:xfrm xmlns:a="http://schemas.openxmlformats.org/drawingml/2006/main" flipH="1" flipV="1">
          <a:off x="2683933" y="609598"/>
          <a:ext cx="16934" cy="389466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0.34156</cdr:x>
      <cdr:y>0.11921</cdr:y>
    </cdr:from>
    <cdr:to>
      <cdr:x>0.49794</cdr:x>
      <cdr:y>0.2798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2810933" y="609600"/>
          <a:ext cx="1286934" cy="82126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 smtClean="0"/>
            <a:t>Dez anos Finais da EC 95/2016</a:t>
          </a:r>
          <a:endParaRPr lang="pt-BR" sz="1600" b="1" dirty="0"/>
        </a:p>
      </cdr:txBody>
    </cdr:sp>
  </cdr:relSizeAnchor>
  <cdr:relSizeAnchor xmlns:cdr="http://schemas.openxmlformats.org/drawingml/2006/chartDrawing">
    <cdr:from>
      <cdr:x>0.15946</cdr:x>
      <cdr:y>0.11921</cdr:y>
    </cdr:from>
    <cdr:to>
      <cdr:x>0.31584</cdr:x>
      <cdr:y>0.2798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1312333" y="609599"/>
          <a:ext cx="1286934" cy="82126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 smtClean="0"/>
            <a:t>Dez anos iniciais da EC 95/2016</a:t>
          </a:r>
          <a:endParaRPr lang="pt-BR" sz="1600" b="1" dirty="0"/>
        </a:p>
      </cdr:txBody>
    </cdr:sp>
  </cdr:relSizeAnchor>
  <cdr:relSizeAnchor xmlns:cdr="http://schemas.openxmlformats.org/drawingml/2006/chartDrawing">
    <cdr:from>
      <cdr:x>0.13169</cdr:x>
      <cdr:y>0.1192</cdr:y>
    </cdr:from>
    <cdr:to>
      <cdr:x>0.13374</cdr:x>
      <cdr:y>0.88079</cdr:y>
    </cdr:to>
    <cdr:cxnSp macro="">
      <cdr:nvCxnSpPr>
        <cdr:cNvPr id="7" name="Conector reto 6"/>
        <cdr:cNvCxnSpPr/>
      </cdr:nvCxnSpPr>
      <cdr:spPr>
        <a:xfrm xmlns:a="http://schemas.openxmlformats.org/drawingml/2006/main" flipH="1" flipV="1">
          <a:off x="1083733" y="609598"/>
          <a:ext cx="16934" cy="389466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0.17361</cdr:x>
      <cdr:y>0.38576</cdr:y>
    </cdr:from>
    <cdr:to>
      <cdr:x>0.28575</cdr:x>
      <cdr:y>0.44371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1428749" y="1972734"/>
          <a:ext cx="922867" cy="296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400" dirty="0" smtClean="0"/>
            <a:t>+ 0,6 </a:t>
          </a:r>
          <a:r>
            <a:rPr lang="pt-BR" sz="1400" dirty="0" err="1" smtClean="0"/>
            <a:t>p.p</a:t>
          </a:r>
          <a:r>
            <a:rPr lang="pt-BR" sz="1400" dirty="0" smtClean="0"/>
            <a:t>.</a:t>
          </a:r>
          <a:endParaRPr lang="pt-BR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E52A0-51D5-2548-BB3D-0D3A86E3B644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D8310-F4A0-3A44-BA85-155D2FD35F9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23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914" algn="l"/>
                <a:tab pos="895413" algn="l"/>
                <a:tab pos="1343911" algn="l"/>
                <a:tab pos="1792411" algn="l"/>
                <a:tab pos="2240909" algn="l"/>
                <a:tab pos="2689408" algn="l"/>
                <a:tab pos="3137906" algn="l"/>
                <a:tab pos="3586406" algn="l"/>
                <a:tab pos="4034904" algn="l"/>
                <a:tab pos="4483403" algn="l"/>
                <a:tab pos="4931901" algn="l"/>
                <a:tab pos="5380401" algn="l"/>
                <a:tab pos="5828899" algn="l"/>
                <a:tab pos="6277398" algn="l"/>
                <a:tab pos="6725897" algn="l"/>
                <a:tab pos="7174396" algn="l"/>
                <a:tab pos="7622894" algn="l"/>
                <a:tab pos="8071393" algn="l"/>
                <a:tab pos="8519892" algn="l"/>
                <a:tab pos="8968391" algn="l"/>
              </a:tabLst>
            </a:pPr>
            <a:fld id="{51F43267-1F8F-4108-8A10-D0AF58542D6D}" type="slidenum">
              <a:rPr lang="pt-BR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914" algn="l"/>
                  <a:tab pos="895413" algn="l"/>
                  <a:tab pos="1343911" algn="l"/>
                  <a:tab pos="1792411" algn="l"/>
                  <a:tab pos="2240909" algn="l"/>
                  <a:tab pos="2689408" algn="l"/>
                  <a:tab pos="3137906" algn="l"/>
                  <a:tab pos="3586406" algn="l"/>
                  <a:tab pos="4034904" algn="l"/>
                  <a:tab pos="4483403" algn="l"/>
                  <a:tab pos="4931901" algn="l"/>
                  <a:tab pos="5380401" algn="l"/>
                  <a:tab pos="5828899" algn="l"/>
                  <a:tab pos="6277398" algn="l"/>
                  <a:tab pos="6725897" algn="l"/>
                  <a:tab pos="7174396" algn="l"/>
                  <a:tab pos="7622894" algn="l"/>
                  <a:tab pos="8071393" algn="l"/>
                  <a:tab pos="8519892" algn="l"/>
                  <a:tab pos="8968391" algn="l"/>
                </a:tabLst>
              </a:pPr>
              <a:t>3</a:t>
            </a:fld>
            <a:endParaRPr lang="pt-BR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921" y="685837"/>
            <a:ext cx="4996955" cy="342187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10" y="4344608"/>
            <a:ext cx="5024181" cy="4106245"/>
          </a:xfrm>
          <a:noFill/>
          <a:ln/>
        </p:spPr>
        <p:txBody>
          <a:bodyPr wrap="none" lIns="91294" tIns="45647" rIns="91294" bIns="45647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9013" y="768350"/>
            <a:ext cx="5121275" cy="3840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948347" y="4861159"/>
            <a:ext cx="5202616" cy="4605821"/>
          </a:xfrm>
          <a:noFill/>
        </p:spPr>
        <p:txBody>
          <a:bodyPr wrap="square" lIns="90513" tIns="45260" rIns="90513" bIns="4526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4036" name="Espaço Reservado para Número de Slide 3"/>
          <p:cNvSpPr txBox="1">
            <a:spLocks noGrp="1"/>
          </p:cNvSpPr>
          <p:nvPr/>
        </p:nvSpPr>
        <p:spPr bwMode="auto">
          <a:xfrm>
            <a:off x="4020509" y="9725585"/>
            <a:ext cx="3078794" cy="50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13" tIns="45260" rIns="90513" bIns="45260" anchor="b"/>
          <a:lstStyle/>
          <a:p>
            <a:pPr algn="r" defTabSz="885055"/>
            <a:fld id="{9260B9BB-7593-4A9C-8B62-E4895348AB9F}" type="slidenum">
              <a:rPr lang="pt-BR" sz="900">
                <a:solidFill>
                  <a:srgbClr val="000000"/>
                </a:solidFill>
                <a:latin typeface="Calibri" pitchFamily="34" charset="0"/>
              </a:rPr>
              <a:pPr algn="r" defTabSz="885055"/>
              <a:t>9</a:t>
            </a:fld>
            <a:endParaRPr lang="pt-BR" sz="9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42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92B2-7D87-4486-8B3E-84BA6DB3A199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3296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E09AB-3696-4F16-9ED1-CB792141B01A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386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137E8-A841-43CA-9CC5-C1F6232BD3D1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310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D0C-A951-F940-9AF2-C4646A0844F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4FCB-5119-C94E-B518-3872C4D55A4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27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D0C-A951-F940-9AF2-C4646A0844F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4FCB-5119-C94E-B518-3872C4D55A4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993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D0C-A951-F940-9AF2-C4646A0844F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4FCB-5119-C94E-B518-3872C4D55A4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35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09800"/>
            <a:ext cx="7391400" cy="131127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79196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252413"/>
            <a:ext cx="7312025" cy="11906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32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79813" cy="41132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A25C8-0C79-4B70-8C52-13C55B79327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156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D0C-A951-F940-9AF2-C4646A0844F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4FCB-5119-C94E-B518-3872C4D55A4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14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D0C-A951-F940-9AF2-C4646A0844F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4FCB-5119-C94E-B518-3872C4D55A4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01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D0C-A951-F940-9AF2-C4646A0844F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4FCB-5119-C94E-B518-3872C4D55A4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54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D0C-A951-F940-9AF2-C4646A0844F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4FCB-5119-C94E-B518-3872C4D55A4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72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D0C-A951-F940-9AF2-C4646A0844F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4FCB-5119-C94E-B518-3872C4D55A4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52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D0C-A951-F940-9AF2-C4646A0844F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4FCB-5119-C94E-B518-3872C4D55A4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5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D0C-A951-F940-9AF2-C4646A0844F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4FCB-5119-C94E-B518-3872C4D55A4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8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6D0C-A951-F940-9AF2-C4646A0844F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4FCB-5119-C94E-B518-3872C4D55A4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96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6D0C-A951-F940-9AF2-C4646A0844F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54FCB-5119-C94E-B518-3872C4D55A4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46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unnam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51"/>
          <a:stretch/>
        </p:blipFill>
        <p:spPr>
          <a:xfrm>
            <a:off x="1307632" y="-47343"/>
            <a:ext cx="6525591" cy="69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2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Componentes da demanda Agregada % do PIB – anos selecionados</a:t>
            </a:r>
            <a:endParaRPr lang="pt-BR" b="1" dirty="0">
              <a:latin typeface="+mn-lt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482601" y="1644703"/>
          <a:ext cx="8339665" cy="3477631"/>
        </p:xfrm>
        <a:graphic>
          <a:graphicData uri="http://schemas.openxmlformats.org/drawingml/2006/table">
            <a:tbl>
              <a:tblPr/>
              <a:tblGrid>
                <a:gridCol w="922865"/>
                <a:gridCol w="1405467"/>
                <a:gridCol w="1408668"/>
                <a:gridCol w="1698599"/>
                <a:gridCol w="1515533"/>
                <a:gridCol w="1388533"/>
              </a:tblGrid>
              <a:tr h="7193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Consumo das Famílias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Consumo do Governo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Exportação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Importação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97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-9,5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-13,4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-11,7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-11,8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-13,7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-12,1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36033" y="5122334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IBGE – CNT 2016_IV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4961467" y="4174067"/>
            <a:ext cx="1168400" cy="1151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960033" y="3175000"/>
            <a:ext cx="1168400" cy="1628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874001" y="2362200"/>
            <a:ext cx="1168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874001" y="3793066"/>
            <a:ext cx="1168400" cy="880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961467" y="3276600"/>
            <a:ext cx="1168400" cy="8974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96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411"/>
            <a:ext cx="9144000" cy="995477"/>
          </a:xfrm>
        </p:spPr>
        <p:txBody>
          <a:bodyPr>
            <a:normAutofit fontScale="90000"/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 smtClean="0">
                <a:solidFill>
                  <a:prstClr val="black"/>
                </a:solidFill>
              </a:rPr>
              <a:t>Evolução</a:t>
            </a:r>
            <a:r>
              <a:rPr lang="en-US" sz="4000" b="1" dirty="0" smtClean="0">
                <a:solidFill>
                  <a:prstClr val="black"/>
                </a:solidFill>
              </a:rPr>
              <a:t> dos </a:t>
            </a:r>
            <a:r>
              <a:rPr lang="en-US" sz="4000" b="1" dirty="0" err="1" smtClean="0">
                <a:solidFill>
                  <a:prstClr val="black"/>
                </a:solidFill>
              </a:rPr>
              <a:t>Gastos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Sociais</a:t>
            </a:r>
            <a:r>
              <a:rPr lang="en-US" sz="4000" b="1" dirty="0" smtClean="0">
                <a:solidFill>
                  <a:prstClr val="black"/>
                </a:solidFill>
              </a:rPr>
              <a:t> no </a:t>
            </a:r>
            <a:r>
              <a:rPr lang="en-US" sz="4000" b="1" dirty="0" err="1" smtClean="0">
                <a:solidFill>
                  <a:prstClr val="black"/>
                </a:solidFill>
              </a:rPr>
              <a:t>Brasil</a:t>
            </a:r>
            <a:r>
              <a:rPr lang="en-US" sz="4000" b="1" dirty="0" smtClean="0">
                <a:solidFill>
                  <a:prstClr val="black"/>
                </a:solidFill>
              </a:rPr>
              <a:t/>
            </a:r>
            <a:br>
              <a:rPr lang="en-US" sz="4000" b="1" dirty="0" smtClean="0">
                <a:solidFill>
                  <a:prstClr val="black"/>
                </a:solidFill>
              </a:rPr>
            </a:br>
            <a:r>
              <a:rPr lang="en-US" sz="4000" b="1" dirty="0" smtClean="0">
                <a:solidFill>
                  <a:prstClr val="black"/>
                </a:solidFill>
              </a:rPr>
              <a:t>(% do PIB)</a:t>
            </a:r>
            <a:endParaRPr lang="en-US" sz="40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8722871"/>
              </p:ext>
            </p:extLst>
          </p:nvPr>
        </p:nvGraphicFramePr>
        <p:xfrm>
          <a:off x="99151" y="1162894"/>
          <a:ext cx="8879595" cy="508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195263" y="6232053"/>
            <a:ext cx="119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pt-BR" dirty="0">
                <a:solidFill>
                  <a:prstClr val="black"/>
                </a:solidFill>
                <a:latin typeface="Calibri"/>
              </a:rPr>
              <a:t>Fonte: STN</a:t>
            </a:r>
          </a:p>
        </p:txBody>
      </p:sp>
    </p:spTree>
    <p:extLst>
      <p:ext uri="{BB962C8B-B14F-4D97-AF65-F5344CB8AC3E}">
        <p14:creationId xmlns:p14="http://schemas.microsoft.com/office/powerpoint/2010/main" xmlns="" val="2193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+mn-lt"/>
              </a:rPr>
              <a:t>Financiamento da Educação Pública</a:t>
            </a:r>
            <a:endParaRPr lang="pt-BR" b="1" dirty="0">
              <a:latin typeface="+mn-lt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8545972"/>
              </p:ext>
            </p:extLst>
          </p:nvPr>
        </p:nvGraphicFramePr>
        <p:xfrm>
          <a:off x="365760" y="1098164"/>
          <a:ext cx="8229600" cy="5335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40030" y="6433751"/>
            <a:ext cx="5920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Fonte: Inep/MEC </a:t>
            </a:r>
            <a:r>
              <a:rPr lang="pt-BR" dirty="0" smtClean="0"/>
              <a:t>– Elaboração Própria.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390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Modelo de Desenvolvimento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O padrão de crescimento e desenvolvimento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Participação</a:t>
            </a:r>
            <a:r>
              <a:rPr lang="en-US" b="1" dirty="0" smtClean="0"/>
              <a:t> dos </a:t>
            </a:r>
            <a:r>
              <a:rPr lang="en-US" b="1" dirty="0" err="1" smtClean="0"/>
              <a:t>Salários</a:t>
            </a:r>
            <a:r>
              <a:rPr lang="en-US" b="1" dirty="0" smtClean="0"/>
              <a:t>* no PIB</a:t>
            </a:r>
            <a:br>
              <a:rPr lang="en-US" b="1" dirty="0" smtClean="0"/>
            </a:br>
            <a:r>
              <a:rPr lang="en-US" b="1" dirty="0" err="1" smtClean="0"/>
              <a:t>crescimento</a:t>
            </a:r>
            <a:r>
              <a:rPr lang="en-US" b="1" dirty="0" smtClean="0"/>
              <a:t> </a:t>
            </a:r>
            <a:r>
              <a:rPr lang="en-US" b="1" dirty="0" err="1" smtClean="0"/>
              <a:t>contínuo</a:t>
            </a:r>
            <a:r>
              <a:rPr lang="en-US" b="1" dirty="0" smtClean="0"/>
              <a:t> de 2004 a 2014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4150" y="1345474"/>
          <a:ext cx="8774113" cy="484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826" y="6363536"/>
            <a:ext cx="903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en-US" dirty="0" smtClean="0"/>
              <a:t>: IBGE SCN 2000 e SCN 2010. *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Remuneração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empregados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salários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0275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1371601" y="5434965"/>
            <a:ext cx="6679406" cy="365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 flipV="1">
            <a:off x="4700588" y="1354973"/>
            <a:ext cx="0" cy="4445752"/>
          </a:xfrm>
          <a:prstGeom prst="line">
            <a:avLst/>
          </a:prstGeom>
          <a:ln w="28575">
            <a:solidFill>
              <a:srgbClr val="BE898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2479465" y="1354973"/>
            <a:ext cx="0" cy="4445752"/>
          </a:xfrm>
          <a:prstGeom prst="line">
            <a:avLst/>
          </a:prstGeom>
          <a:ln w="28575">
            <a:solidFill>
              <a:srgbClr val="BE898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B5661C81-49F0-465D-A53C-19F08465F4A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0438" y="1473200"/>
          <a:ext cx="7223125" cy="510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83" y="-99347"/>
            <a:ext cx="8024837" cy="15485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3563" y="0"/>
            <a:ext cx="966652" cy="131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7348" y="5544345"/>
            <a:ext cx="966652" cy="131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962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"/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"/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"/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"/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"/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"/>
                                        <p:tgtEl>
                                          <p:spTgt spid="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"/>
                                        <p:tgtEl>
                                          <p:spTgt spid="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"/>
                                        <p:tgtEl>
                                          <p:spTgt spid="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"/>
                                        <p:tgtEl>
                                          <p:spTgt spid="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"/>
                                        <p:tgtEl>
                                          <p:spTgt spid="8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"/>
                                        <p:tgtEl>
                                          <p:spTgt spid="8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"/>
                                        <p:tgtEl>
                                          <p:spTgt spid="8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"/>
                                        <p:tgtEl>
                                          <p:spTgt spid="8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"/>
                                        <p:tgtEl>
                                          <p:spTgt spid="8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8" grpId="0">
        <p:bldSub>
          <a:bldChart bld="category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0344"/>
            <a:ext cx="9144000" cy="652934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latin typeface="+mn-lt"/>
              </a:rPr>
              <a:t>Estratégia de </a:t>
            </a:r>
            <a:r>
              <a:rPr lang="pt-BR" b="1" dirty="0" smtClean="0">
                <a:latin typeface="+mn-lt"/>
              </a:rPr>
              <a:t>Desenvolvimento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3018" y="1170454"/>
            <a:ext cx="8546123" cy="4525963"/>
          </a:xfrm>
        </p:spPr>
        <p:txBody>
          <a:bodyPr>
            <a:normAutofit lnSpcReduction="10000"/>
          </a:bodyPr>
          <a:lstStyle/>
          <a:p>
            <a:pPr indent="-339725">
              <a:spcBef>
                <a:spcPts val="0"/>
              </a:spcBef>
              <a:spcAft>
                <a:spcPts val="1200"/>
              </a:spcAft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600" b="1" dirty="0">
                <a:cs typeface="Times New Roman" pitchFamily="18" charset="0"/>
              </a:rPr>
              <a:t>Objetivo: Crescimento com redução da </a:t>
            </a:r>
            <a:r>
              <a:rPr lang="pt-BR" sz="2600" b="1" dirty="0" smtClean="0">
                <a:cs typeface="Times New Roman" pitchFamily="18" charset="0"/>
              </a:rPr>
              <a:t>Desigualdade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542925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600" b="1" dirty="0" smtClean="0">
                <a:cs typeface="Times New Roman" pitchFamily="18" charset="0"/>
              </a:rPr>
              <a:t>Continuar o processo de mudança social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542925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sz="2600" b="1" dirty="0" smtClean="0">
                <a:cs typeface="Times New Roman" pitchFamily="18" charset="0"/>
              </a:rPr>
              <a:t>Redução da pobreza e das desigualdades</a:t>
            </a:r>
            <a:endParaRPr lang="pt-BR" sz="2600" b="1" dirty="0">
              <a:solidFill>
                <a:srgbClr val="00664D"/>
              </a:solidFill>
              <a:cs typeface="Times New Roman" pitchFamily="18" charset="0"/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b="1" dirty="0"/>
              <a:t>década passada: </a:t>
            </a:r>
            <a:r>
              <a:rPr lang="pt-BR" sz="2400" dirty="0"/>
              <a:t>redução da desigualdade de </a:t>
            </a:r>
            <a:r>
              <a:rPr lang="pt-BR" sz="2400" dirty="0" smtClean="0"/>
              <a:t>renda e regional</a:t>
            </a:r>
            <a:endParaRPr lang="pt-BR" sz="2400" dirty="0"/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b="1" dirty="0"/>
              <a:t>desafio das próximas décadas: </a:t>
            </a:r>
            <a:r>
              <a:rPr lang="pt-BR" sz="2400" dirty="0"/>
              <a:t>continuidade e ampliação do escopo da redução da </a:t>
            </a:r>
            <a:r>
              <a:rPr lang="pt-BR" sz="2400" dirty="0" smtClean="0"/>
              <a:t>desigualdade</a:t>
            </a:r>
            <a:endParaRPr lang="pt-BR" sz="2400" dirty="0"/>
          </a:p>
          <a:p>
            <a:pPr marL="727075" lvl="1" indent="-2698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desigualdade de acesso aos serviços</a:t>
            </a:r>
          </a:p>
          <a:p>
            <a:pPr marL="727075" lvl="1" indent="-2698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desigualdade de patrimônio</a:t>
            </a:r>
          </a:p>
          <a:p>
            <a:pPr marL="727075" lvl="1" indent="-2698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desigualdade </a:t>
            </a:r>
            <a:r>
              <a:rPr lang="pt-BR" sz="2400" dirty="0" smtClean="0"/>
              <a:t>regional</a:t>
            </a:r>
          </a:p>
          <a:p>
            <a:pPr marL="727075" lvl="1" indent="-269875">
              <a:spcBef>
                <a:spcPts val="0"/>
              </a:spcBef>
              <a:buFont typeface="Arial" pitchFamily="34" charset="0"/>
              <a:buChar char="•"/>
            </a:pPr>
            <a:endParaRPr lang="pt-BR" sz="2400" dirty="0"/>
          </a:p>
          <a:p>
            <a:pPr indent="-339725" algn="ctr">
              <a:spcBef>
                <a:spcPts val="0"/>
              </a:spcBef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dirty="0">
              <a:solidFill>
                <a:srgbClr val="00664D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323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44626"/>
            <a:ext cx="9144000" cy="1325563"/>
          </a:xfrm>
        </p:spPr>
        <p:txBody>
          <a:bodyPr>
            <a:noAutofit/>
          </a:bodyPr>
          <a:lstStyle/>
          <a:p>
            <a:r>
              <a:rPr lang="es-ES" sz="3600" b="1" dirty="0">
                <a:latin typeface="+mn-lt"/>
              </a:rPr>
              <a:t>O número de </a:t>
            </a:r>
            <a:r>
              <a:rPr lang="es-ES" sz="3600" b="1" dirty="0" err="1">
                <a:latin typeface="+mn-lt"/>
              </a:rPr>
              <a:t>pessoas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com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ensino</a:t>
            </a:r>
            <a:r>
              <a:rPr lang="es-ES" sz="3600" b="1" dirty="0">
                <a:latin typeface="+mn-lt"/>
              </a:rPr>
              <a:t> fundamental completo </a:t>
            </a:r>
            <a:r>
              <a:rPr lang="es-ES" sz="3600" b="1" dirty="0" err="1">
                <a:latin typeface="+mn-lt"/>
              </a:rPr>
              <a:t>cresceu</a:t>
            </a:r>
            <a:r>
              <a:rPr lang="es-ES" sz="3600" b="1" dirty="0">
                <a:latin typeface="+mn-lt"/>
              </a:rPr>
              <a:t> 346% entre os </a:t>
            </a:r>
            <a:r>
              <a:rPr lang="es-ES" sz="3600" b="1" dirty="0" err="1">
                <a:latin typeface="+mn-lt"/>
              </a:rPr>
              <a:t>mais</a:t>
            </a:r>
            <a:r>
              <a:rPr lang="es-ES" sz="3600" b="1" dirty="0">
                <a:latin typeface="+mn-lt"/>
              </a:rPr>
              <a:t> pobres </a:t>
            </a:r>
            <a:endParaRPr lang="pt-BR" sz="3600" b="1" dirty="0">
              <a:latin typeface="+mn-lt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839686" y="1370188"/>
            <a:ext cx="561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ysClr val="windowText" lastClr="000000"/>
                </a:solidFill>
              </a:rPr>
              <a:t>Pessoas de referência com nível fundamental completo (%)</a:t>
            </a:r>
          </a:p>
        </p:txBody>
      </p:sp>
      <p:graphicFrame>
        <p:nvGraphicFramePr>
          <p:cNvPr id="46" name="Gráfico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9960564"/>
              </p:ext>
            </p:extLst>
          </p:nvPr>
        </p:nvGraphicFramePr>
        <p:xfrm>
          <a:off x="1115785" y="1680548"/>
          <a:ext cx="6868886" cy="417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Seta para a direita 16"/>
          <p:cNvSpPr/>
          <p:nvPr/>
        </p:nvSpPr>
        <p:spPr>
          <a:xfrm rot="16200000">
            <a:off x="3826494" y="3722624"/>
            <a:ext cx="622557" cy="824913"/>
          </a:xfrm>
          <a:prstGeom prst="rightArrow">
            <a:avLst>
              <a:gd name="adj1" fmla="val 57115"/>
              <a:gd name="adj2" fmla="val 637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346%</a:t>
            </a:r>
          </a:p>
        </p:txBody>
      </p:sp>
      <p:sp>
        <p:nvSpPr>
          <p:cNvPr id="48" name="Seta para a direita 19"/>
          <p:cNvSpPr/>
          <p:nvPr/>
        </p:nvSpPr>
        <p:spPr>
          <a:xfrm rot="16200000">
            <a:off x="3850930" y="1965355"/>
            <a:ext cx="573684" cy="824913"/>
          </a:xfrm>
          <a:prstGeom prst="rightArrow">
            <a:avLst>
              <a:gd name="adj1" fmla="val 57115"/>
              <a:gd name="adj2" fmla="val 63743"/>
            </a:avLst>
          </a:prstGeom>
          <a:solidFill>
            <a:srgbClr val="BE8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47%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7348" y="5544345"/>
            <a:ext cx="966652" cy="131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737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41"/>
          <p:cNvSpPr txBox="1">
            <a:spLocks/>
          </p:cNvSpPr>
          <p:nvPr/>
        </p:nvSpPr>
        <p:spPr bwMode="auto">
          <a:xfrm>
            <a:off x="385180" y="43425"/>
            <a:ext cx="8577942" cy="123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595" tIns="43799" rIns="87595" bIns="43799" numCol="1" anchor="t" anchorCtr="0" compatLnSpc="1">
            <a:prstTxWarp prst="textNoShape">
              <a:avLst/>
            </a:prstTxWarp>
          </a:bodyPr>
          <a:lstStyle>
            <a:lvl1pPr marL="354013" indent="-354013" algn="l" defTabSz="9445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350" indent="-295275" algn="l" defTabSz="9445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100" indent="-234950" algn="l" defTabSz="9445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4175" indent="-234950" algn="l" defTabSz="9445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7250" indent="-234950" algn="l" defTabSz="9445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1667" indent="-236517" algn="l" defTabSz="946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4697" indent="-236517" algn="l" defTabSz="946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7728" indent="-236517" algn="l" defTabSz="946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0758" indent="-236517" algn="l" defTabSz="946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>
                <a:ea typeface="MS PGothic" pitchFamily="34" charset="-128"/>
              </a:rPr>
              <a:t>O avanço no acesso à água em geral foi 7 vezes mais rápido entre os mais 5% mais pobres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85180" y="1363667"/>
            <a:ext cx="8588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ysClr val="windowText" lastClr="000000"/>
                </a:solidFill>
              </a:rPr>
              <a:t>Percentual de domicílios com acesso à água por rede geral, poço ou nascente com canalização interna (%)</a:t>
            </a:r>
          </a:p>
        </p:txBody>
      </p:sp>
      <p:graphicFrame>
        <p:nvGraphicFramePr>
          <p:cNvPr id="20" name="Gráfic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5071444"/>
              </p:ext>
            </p:extLst>
          </p:nvPr>
        </p:nvGraphicFramePr>
        <p:xfrm>
          <a:off x="1070222" y="2203243"/>
          <a:ext cx="7047100" cy="45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Seta para a direita 10"/>
          <p:cNvSpPr/>
          <p:nvPr/>
        </p:nvSpPr>
        <p:spPr>
          <a:xfrm rot="16200000">
            <a:off x="3967889" y="3666917"/>
            <a:ext cx="628532" cy="905253"/>
          </a:xfrm>
          <a:prstGeom prst="rightArrow">
            <a:avLst>
              <a:gd name="adj1" fmla="val 57115"/>
              <a:gd name="adj2" fmla="val 637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53%</a:t>
            </a:r>
          </a:p>
        </p:txBody>
      </p:sp>
      <p:sp>
        <p:nvSpPr>
          <p:cNvPr id="22" name="Seta para a direita 11"/>
          <p:cNvSpPr/>
          <p:nvPr/>
        </p:nvSpPr>
        <p:spPr>
          <a:xfrm rot="16200000">
            <a:off x="3906921" y="2168908"/>
            <a:ext cx="596611" cy="777092"/>
          </a:xfrm>
          <a:prstGeom prst="rightArrow">
            <a:avLst>
              <a:gd name="adj1" fmla="val 57115"/>
              <a:gd name="adj2" fmla="val 63743"/>
            </a:avLst>
          </a:prstGeom>
          <a:solidFill>
            <a:srgbClr val="BE8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7%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7348" y="5544345"/>
            <a:ext cx="966652" cy="131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0204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41"/>
          <p:cNvSpPr txBox="1">
            <a:spLocks/>
          </p:cNvSpPr>
          <p:nvPr/>
        </p:nvSpPr>
        <p:spPr bwMode="auto">
          <a:xfrm>
            <a:off x="76200" y="0"/>
            <a:ext cx="8991600" cy="13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595" tIns="43799" rIns="87595" bIns="43799" numCol="1" anchor="t" anchorCtr="0" compatLnSpc="1">
            <a:prstTxWarp prst="textNoShape">
              <a:avLst/>
            </a:prstTxWarp>
          </a:bodyPr>
          <a:lstStyle>
            <a:lvl1pPr marL="354013" indent="-354013" algn="l" defTabSz="9445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350" indent="-295275" algn="l" defTabSz="9445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100" indent="-234950" algn="l" defTabSz="9445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4175" indent="-234950" algn="l" defTabSz="9445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7250" indent="-234950" algn="l" defTabSz="9445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1667" indent="-236517" algn="l" defTabSz="946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4697" indent="-236517" algn="l" defTabSz="946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7728" indent="-236517" algn="l" defTabSz="946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0758" indent="-236517" algn="l" defTabSz="946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>
                <a:ea typeface="MS PGothic" pitchFamily="34" charset="-128"/>
              </a:rPr>
              <a:t>O avanço no acesso ao esgotamento sanitário foi seis vezes mais rápido entre os 5% mais pobres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841469" y="1380930"/>
            <a:ext cx="7281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ysClr val="windowText" lastClr="000000"/>
                </a:solidFill>
              </a:rPr>
              <a:t>Percentual de domicílios com esgotamento sanitário adequado (%)</a:t>
            </a:r>
          </a:p>
        </p:txBody>
      </p:sp>
      <p:graphicFrame>
        <p:nvGraphicFramePr>
          <p:cNvPr id="14" name="Gráfic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561596"/>
              </p:ext>
            </p:extLst>
          </p:nvPr>
        </p:nvGraphicFramePr>
        <p:xfrm>
          <a:off x="999465" y="1944913"/>
          <a:ext cx="7036214" cy="434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Seta para a direita 9"/>
          <p:cNvSpPr/>
          <p:nvPr/>
        </p:nvSpPr>
        <p:spPr>
          <a:xfrm rot="16200000">
            <a:off x="3777933" y="3408641"/>
            <a:ext cx="710730" cy="839692"/>
          </a:xfrm>
          <a:prstGeom prst="rightArrow">
            <a:avLst>
              <a:gd name="adj1" fmla="val 57115"/>
              <a:gd name="adj2" fmla="val 637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114%</a:t>
            </a:r>
          </a:p>
        </p:txBody>
      </p:sp>
      <p:sp>
        <p:nvSpPr>
          <p:cNvPr id="16" name="Seta para a direita 10"/>
          <p:cNvSpPr/>
          <p:nvPr/>
        </p:nvSpPr>
        <p:spPr>
          <a:xfrm rot="16200000">
            <a:off x="3761103" y="1979472"/>
            <a:ext cx="684472" cy="828466"/>
          </a:xfrm>
          <a:prstGeom prst="rightArrow">
            <a:avLst>
              <a:gd name="adj1" fmla="val 57115"/>
              <a:gd name="adj2" fmla="val 63743"/>
            </a:avLst>
          </a:prstGeom>
          <a:solidFill>
            <a:srgbClr val="BE8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18%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7348" y="5544345"/>
            <a:ext cx="966652" cy="131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654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41"/>
          <p:cNvSpPr txBox="1">
            <a:spLocks/>
          </p:cNvSpPr>
          <p:nvPr/>
        </p:nvSpPr>
        <p:spPr bwMode="auto">
          <a:xfrm>
            <a:off x="141514" y="0"/>
            <a:ext cx="9002486" cy="128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595" tIns="43799" rIns="87595" bIns="43799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indent="0" algn="ctr" defTabSz="944563">
              <a:spcBef>
                <a:spcPct val="20000"/>
              </a:spcBef>
              <a:buFont typeface="Arial" charset="0"/>
              <a:buNone/>
              <a:defRPr sz="3000" b="1">
                <a:latin typeface="+mn-lt"/>
                <a:ea typeface="MS PGothic" pitchFamily="34" charset="-128"/>
                <a:cs typeface="+mn-cs"/>
              </a:defRPr>
            </a:lvl1pPr>
            <a:lvl2pPr marL="768350" indent="-295275" defTabSz="944563">
              <a:spcBef>
                <a:spcPct val="20000"/>
              </a:spcBef>
              <a:buFont typeface="Arial" charset="0"/>
              <a:buChar char="–"/>
              <a:defRPr sz="2900">
                <a:latin typeface="+mn-lt"/>
                <a:cs typeface="+mn-cs"/>
              </a:defRPr>
            </a:lvl2pPr>
            <a:lvl3pPr marL="1181100" indent="-234950" defTabSz="944563">
              <a:spcBef>
                <a:spcPct val="20000"/>
              </a:spcBef>
              <a:buFont typeface="Arial" charset="0"/>
              <a:buChar char="•"/>
              <a:defRPr sz="2500">
                <a:latin typeface="+mn-lt"/>
                <a:cs typeface="+mn-cs"/>
              </a:defRPr>
            </a:lvl3pPr>
            <a:lvl4pPr marL="1654175" indent="-234950" defTabSz="944563">
              <a:spcBef>
                <a:spcPct val="20000"/>
              </a:spcBef>
              <a:buFont typeface="Arial" charset="0"/>
              <a:buChar char="–"/>
              <a:defRPr sz="2100">
                <a:latin typeface="+mn-lt"/>
                <a:cs typeface="+mn-cs"/>
              </a:defRPr>
            </a:lvl4pPr>
            <a:lvl5pPr marL="2127250" indent="-234950" defTabSz="944563">
              <a:spcBef>
                <a:spcPct val="20000"/>
              </a:spcBef>
              <a:buFont typeface="Arial" charset="0"/>
              <a:buChar char="»"/>
              <a:defRPr sz="2100">
                <a:latin typeface="+mn-lt"/>
                <a:cs typeface="+mn-cs"/>
              </a:defRPr>
            </a:lvl5pPr>
            <a:lvl6pPr marL="2601667" indent="-236517" defTabSz="946060">
              <a:spcBef>
                <a:spcPct val="20000"/>
              </a:spcBef>
              <a:buFont typeface="Arial" pitchFamily="34" charset="0"/>
              <a:buChar char="•"/>
              <a:defRPr sz="2100">
                <a:latin typeface="+mn-lt"/>
                <a:cs typeface="+mn-cs"/>
              </a:defRPr>
            </a:lvl6pPr>
            <a:lvl7pPr marL="3074697" indent="-236517" defTabSz="946060">
              <a:spcBef>
                <a:spcPct val="20000"/>
              </a:spcBef>
              <a:buFont typeface="Arial" pitchFamily="34" charset="0"/>
              <a:buChar char="•"/>
              <a:defRPr sz="2100">
                <a:latin typeface="+mn-lt"/>
                <a:cs typeface="+mn-cs"/>
              </a:defRPr>
            </a:lvl7pPr>
            <a:lvl8pPr marL="3547728" indent="-236517" defTabSz="946060">
              <a:spcBef>
                <a:spcPct val="20000"/>
              </a:spcBef>
              <a:buFont typeface="Arial" pitchFamily="34" charset="0"/>
              <a:buChar char="•"/>
              <a:defRPr sz="2100">
                <a:latin typeface="+mn-lt"/>
                <a:cs typeface="+mn-cs"/>
              </a:defRPr>
            </a:lvl8pPr>
            <a:lvl9pPr marL="4020758" indent="-236517" defTabSz="946060">
              <a:spcBef>
                <a:spcPct val="20000"/>
              </a:spcBef>
              <a:buFont typeface="Arial" pitchFamily="34" charset="0"/>
              <a:buChar char="•"/>
              <a:defRPr sz="2100">
                <a:latin typeface="+mn-lt"/>
                <a:cs typeface="+mn-cs"/>
              </a:defRPr>
            </a:lvl9pPr>
          </a:lstStyle>
          <a:p>
            <a:r>
              <a:rPr lang="pt-BR" sz="3600" dirty="0"/>
              <a:t>O acesso à energia elétrica avançou 7 vezes mais rápido entre os 5% mais pobres</a:t>
            </a:r>
          </a:p>
        </p:txBody>
      </p:sp>
      <p:graphicFrame>
        <p:nvGraphicFramePr>
          <p:cNvPr id="19" name="Gráfic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8277641"/>
              </p:ext>
            </p:extLst>
          </p:nvPr>
        </p:nvGraphicFramePr>
        <p:xfrm>
          <a:off x="921244" y="1405544"/>
          <a:ext cx="7112414" cy="468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Seta para a direita 9"/>
          <p:cNvSpPr/>
          <p:nvPr/>
        </p:nvSpPr>
        <p:spPr>
          <a:xfrm rot="16200000">
            <a:off x="3923194" y="3333372"/>
            <a:ext cx="618492" cy="831521"/>
          </a:xfrm>
          <a:prstGeom prst="rightArrow">
            <a:avLst>
              <a:gd name="adj1" fmla="val 57115"/>
              <a:gd name="adj2" fmla="val 637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21%</a:t>
            </a:r>
          </a:p>
        </p:txBody>
      </p:sp>
      <p:sp>
        <p:nvSpPr>
          <p:cNvPr id="21" name="Seta para a direita 10"/>
          <p:cNvSpPr/>
          <p:nvPr/>
        </p:nvSpPr>
        <p:spPr>
          <a:xfrm rot="16200000">
            <a:off x="3926995" y="2078783"/>
            <a:ext cx="610889" cy="831521"/>
          </a:xfrm>
          <a:prstGeom prst="rightArrow">
            <a:avLst>
              <a:gd name="adj1" fmla="val 57115"/>
              <a:gd name="adj2" fmla="val 63743"/>
            </a:avLst>
          </a:prstGeom>
          <a:solidFill>
            <a:srgbClr val="BE8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3%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455105" y="1320061"/>
            <a:ext cx="437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ysClr val="windowText" lastClr="000000"/>
                </a:solidFill>
              </a:rPr>
              <a:t>Percentual de domicílios com energia elétrica (%)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7348" y="5570471"/>
            <a:ext cx="966652" cy="131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159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6558697"/>
              </p:ext>
            </p:extLst>
          </p:nvPr>
        </p:nvGraphicFramePr>
        <p:xfrm>
          <a:off x="994021" y="1545010"/>
          <a:ext cx="7705842" cy="4662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Conteúdo 41"/>
          <p:cNvSpPr txBox="1">
            <a:spLocks/>
          </p:cNvSpPr>
          <p:nvPr/>
        </p:nvSpPr>
        <p:spPr bwMode="auto">
          <a:xfrm>
            <a:off x="130629" y="-5166"/>
            <a:ext cx="9013372" cy="116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595" tIns="43799" rIns="87595" bIns="43799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indent="0" algn="ctr" defTabSz="944563">
              <a:spcBef>
                <a:spcPct val="20000"/>
              </a:spcBef>
              <a:buFont typeface="Arial" charset="0"/>
              <a:buNone/>
              <a:defRPr sz="3000" b="1">
                <a:latin typeface="+mn-lt"/>
                <a:ea typeface="MS PGothic" pitchFamily="34" charset="-128"/>
                <a:cs typeface="+mn-cs"/>
              </a:defRPr>
            </a:lvl1pPr>
            <a:lvl2pPr marL="768350" indent="-295275" defTabSz="944563">
              <a:spcBef>
                <a:spcPct val="20000"/>
              </a:spcBef>
              <a:buFont typeface="Arial" charset="0"/>
              <a:buChar char="–"/>
              <a:defRPr sz="2900">
                <a:latin typeface="+mn-lt"/>
                <a:cs typeface="+mn-cs"/>
              </a:defRPr>
            </a:lvl2pPr>
            <a:lvl3pPr marL="1181100" indent="-234950" defTabSz="944563">
              <a:spcBef>
                <a:spcPct val="20000"/>
              </a:spcBef>
              <a:buFont typeface="Arial" charset="0"/>
              <a:buChar char="•"/>
              <a:defRPr sz="2500">
                <a:latin typeface="+mn-lt"/>
                <a:cs typeface="+mn-cs"/>
              </a:defRPr>
            </a:lvl3pPr>
            <a:lvl4pPr marL="1654175" indent="-234950" defTabSz="944563">
              <a:spcBef>
                <a:spcPct val="20000"/>
              </a:spcBef>
              <a:buFont typeface="Arial" charset="0"/>
              <a:buChar char="–"/>
              <a:defRPr sz="2100">
                <a:latin typeface="+mn-lt"/>
                <a:cs typeface="+mn-cs"/>
              </a:defRPr>
            </a:lvl4pPr>
            <a:lvl5pPr marL="2127250" indent="-234950" defTabSz="944563">
              <a:spcBef>
                <a:spcPct val="20000"/>
              </a:spcBef>
              <a:buFont typeface="Arial" charset="0"/>
              <a:buChar char="»"/>
              <a:defRPr sz="2100">
                <a:latin typeface="+mn-lt"/>
                <a:cs typeface="+mn-cs"/>
              </a:defRPr>
            </a:lvl5pPr>
            <a:lvl6pPr marL="2601667" indent="-236517" defTabSz="946060">
              <a:spcBef>
                <a:spcPct val="20000"/>
              </a:spcBef>
              <a:buFont typeface="Arial" pitchFamily="34" charset="0"/>
              <a:buChar char="•"/>
              <a:defRPr sz="2100">
                <a:latin typeface="+mn-lt"/>
                <a:cs typeface="+mn-cs"/>
              </a:defRPr>
            </a:lvl6pPr>
            <a:lvl7pPr marL="3074697" indent="-236517" defTabSz="946060">
              <a:spcBef>
                <a:spcPct val="20000"/>
              </a:spcBef>
              <a:buFont typeface="Arial" pitchFamily="34" charset="0"/>
              <a:buChar char="•"/>
              <a:defRPr sz="2100">
                <a:latin typeface="+mn-lt"/>
                <a:cs typeface="+mn-cs"/>
              </a:defRPr>
            </a:lvl7pPr>
            <a:lvl8pPr marL="3547728" indent="-236517" defTabSz="946060">
              <a:spcBef>
                <a:spcPct val="20000"/>
              </a:spcBef>
              <a:buFont typeface="Arial" pitchFamily="34" charset="0"/>
              <a:buChar char="•"/>
              <a:defRPr sz="2100">
                <a:latin typeface="+mn-lt"/>
                <a:cs typeface="+mn-cs"/>
              </a:defRPr>
            </a:lvl8pPr>
            <a:lvl9pPr marL="4020758" indent="-236517" defTabSz="946060">
              <a:spcBef>
                <a:spcPct val="20000"/>
              </a:spcBef>
              <a:buFont typeface="Arial" pitchFamily="34" charset="0"/>
              <a:buChar char="•"/>
              <a:defRPr sz="2100">
                <a:latin typeface="+mn-lt"/>
                <a:cs typeface="+mn-cs"/>
              </a:defRPr>
            </a:lvl9pPr>
          </a:lstStyle>
          <a:p>
            <a:r>
              <a:rPr lang="pt-BR" sz="4000" dirty="0"/>
              <a:t>Avanço no acesso ao telefone celular de 1.455% para a população 5% mais pobre</a:t>
            </a:r>
          </a:p>
        </p:txBody>
      </p:sp>
      <p:sp>
        <p:nvSpPr>
          <p:cNvPr id="6" name="Seta para a direita 9"/>
          <p:cNvSpPr/>
          <p:nvPr/>
        </p:nvSpPr>
        <p:spPr>
          <a:xfrm rot="16200000">
            <a:off x="3853255" y="2749864"/>
            <a:ext cx="655216" cy="847590"/>
          </a:xfrm>
          <a:prstGeom prst="rightArrow">
            <a:avLst>
              <a:gd name="adj1" fmla="val 57115"/>
              <a:gd name="adj2" fmla="val 637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sz="1400" b="1" dirty="0"/>
              <a:t>1455%</a:t>
            </a:r>
          </a:p>
        </p:txBody>
      </p:sp>
      <p:sp>
        <p:nvSpPr>
          <p:cNvPr id="7" name="Seta para a direita 10"/>
          <p:cNvSpPr/>
          <p:nvPr/>
        </p:nvSpPr>
        <p:spPr>
          <a:xfrm rot="16200000">
            <a:off x="3849861" y="1712509"/>
            <a:ext cx="691810" cy="817783"/>
          </a:xfrm>
          <a:prstGeom prst="rightArrow">
            <a:avLst>
              <a:gd name="adj1" fmla="val 57115"/>
              <a:gd name="adj2" fmla="val 63743"/>
            </a:avLst>
          </a:prstGeom>
          <a:solidFill>
            <a:srgbClr val="BE8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/>
              <a:t>164%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68169" y="1344954"/>
            <a:ext cx="9212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ysClr val="windowText" lastClr="000000"/>
                </a:solidFill>
              </a:rPr>
              <a:t>Percentual de pessoas de referência dos domicílios com posse de telefone celular (%)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7348" y="5544345"/>
            <a:ext cx="966652" cy="131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9374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1" y="146951"/>
            <a:ext cx="914399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4400" b="1" dirty="0" err="1">
                <a:solidFill>
                  <a:prstClr val="black"/>
                </a:solidFill>
                <a:latin typeface="Calibri"/>
                <a:cs typeface="+mn-cs"/>
              </a:rPr>
              <a:t>Evolução</a:t>
            </a:r>
            <a:r>
              <a:rPr lang="en-US" sz="4400" b="1" dirty="0">
                <a:solidFill>
                  <a:prstClr val="black"/>
                </a:solidFill>
                <a:latin typeface="Calibri"/>
                <a:cs typeface="+mn-cs"/>
              </a:rPr>
              <a:t> da </a:t>
            </a:r>
            <a:r>
              <a:rPr lang="en-US" sz="4400" b="1" dirty="0" err="1">
                <a:solidFill>
                  <a:prstClr val="black"/>
                </a:solidFill>
                <a:latin typeface="Calibri"/>
                <a:cs typeface="+mn-cs"/>
              </a:rPr>
              <a:t>Pobreza</a:t>
            </a:r>
            <a:r>
              <a:rPr lang="en-US" sz="44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  <a:cs typeface="+mn-cs"/>
              </a:rPr>
              <a:t>Crônica</a:t>
            </a:r>
            <a:r>
              <a:rPr lang="en-US" sz="4400" b="1" dirty="0">
                <a:solidFill>
                  <a:prstClr val="black"/>
                </a:solidFill>
                <a:latin typeface="Calibri"/>
                <a:cs typeface="+mn-cs"/>
              </a:rPr>
              <a:t> Multidimensional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600" b="1" dirty="0">
                <a:solidFill>
                  <a:prstClr val="black"/>
                </a:solidFill>
                <a:latin typeface="Calibri"/>
                <a:cs typeface="+mn-cs"/>
              </a:rPr>
              <a:t>Brasil, 2002 a 2015 (%)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7646012"/>
              </p:ext>
            </p:extLst>
          </p:nvPr>
        </p:nvGraphicFramePr>
        <p:xfrm>
          <a:off x="1383061" y="1385443"/>
          <a:ext cx="6761598" cy="458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7348" y="5544345"/>
            <a:ext cx="966652" cy="131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135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ixaDeTexto 6"/>
          <p:cNvSpPr txBox="1">
            <a:spLocks noChangeArrowheads="1"/>
          </p:cNvSpPr>
          <p:nvPr/>
        </p:nvSpPr>
        <p:spPr bwMode="auto">
          <a:xfrm>
            <a:off x="1" y="0"/>
            <a:ext cx="914399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4400" b="1" dirty="0">
                <a:solidFill>
                  <a:prstClr val="black"/>
                </a:solidFill>
                <a:latin typeface="Calibri"/>
                <a:cs typeface="+mn-cs"/>
              </a:rPr>
              <a:t>Pobreza crônica multidimensional urbana e rural 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600" b="1" dirty="0">
                <a:solidFill>
                  <a:prstClr val="black"/>
                </a:solidFill>
                <a:latin typeface="Calibri"/>
                <a:cs typeface="+mn-cs"/>
              </a:rPr>
              <a:t>Brasil, 2002 a 2015 (%)</a:t>
            </a:r>
          </a:p>
        </p:txBody>
      </p:sp>
      <p:graphicFrame>
        <p:nvGraphicFramePr>
          <p:cNvPr id="39" name="Gráfico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1018378"/>
              </p:ext>
            </p:extLst>
          </p:nvPr>
        </p:nvGraphicFramePr>
        <p:xfrm>
          <a:off x="1121228" y="1625600"/>
          <a:ext cx="6705600" cy="443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7348" y="5544345"/>
            <a:ext cx="966652" cy="131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938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Sub>
          <a:bldChart bld="series" animBg="0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0" y="0"/>
            <a:ext cx="9144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4400" b="1" dirty="0" err="1">
                <a:solidFill>
                  <a:prstClr val="black"/>
                </a:solidFill>
                <a:latin typeface="+mn-lt"/>
                <a:cs typeface="+mn-cs"/>
              </a:rPr>
              <a:t>Pobreza</a:t>
            </a:r>
            <a:r>
              <a:rPr lang="en-US" sz="4400" b="1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+mn-lt"/>
                <a:cs typeface="+mn-cs"/>
              </a:rPr>
              <a:t>crônica</a:t>
            </a:r>
            <a:r>
              <a:rPr lang="en-US" sz="4400" b="1" dirty="0">
                <a:solidFill>
                  <a:prstClr val="black"/>
                </a:solidFill>
                <a:latin typeface="+mn-lt"/>
                <a:cs typeface="+mn-cs"/>
              </a:rPr>
              <a:t> multidimensional </a:t>
            </a:r>
            <a:r>
              <a:rPr lang="en-US" sz="4400" b="1" dirty="0" err="1">
                <a:solidFill>
                  <a:prstClr val="black"/>
                </a:solidFill>
                <a:latin typeface="+mn-lt"/>
                <a:cs typeface="+mn-cs"/>
              </a:rPr>
              <a:t>por</a:t>
            </a:r>
            <a:r>
              <a:rPr lang="en-US" sz="4400" b="1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+mn-lt"/>
                <a:cs typeface="+mn-cs"/>
              </a:rPr>
              <a:t>faixas</a:t>
            </a:r>
            <a:r>
              <a:rPr lang="en-US" sz="4400" b="1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+mn-lt"/>
                <a:cs typeface="+mn-cs"/>
              </a:rPr>
              <a:t>etárias</a:t>
            </a:r>
            <a:endParaRPr lang="en-US" sz="44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600" b="1" dirty="0">
                <a:solidFill>
                  <a:prstClr val="black"/>
                </a:solidFill>
                <a:latin typeface="+mn-lt"/>
                <a:cs typeface="+mn-cs"/>
              </a:rPr>
              <a:t>Brasil, 2002 – 2015 (%)</a:t>
            </a:r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5257044"/>
              </p:ext>
            </p:extLst>
          </p:nvPr>
        </p:nvGraphicFramePr>
        <p:xfrm>
          <a:off x="1147658" y="1553028"/>
          <a:ext cx="6848684" cy="438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7348" y="5544345"/>
            <a:ext cx="966652" cy="131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46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1" y="76843"/>
            <a:ext cx="914399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4400" b="1" dirty="0" err="1">
                <a:solidFill>
                  <a:prstClr val="black"/>
                </a:solidFill>
                <a:latin typeface="+mn-lt"/>
                <a:cs typeface="+mn-cs"/>
              </a:rPr>
              <a:t>Pobreza</a:t>
            </a:r>
            <a:r>
              <a:rPr lang="en-US" sz="4400" b="1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+mn-lt"/>
                <a:cs typeface="+mn-cs"/>
              </a:rPr>
              <a:t>crônica</a:t>
            </a:r>
            <a:r>
              <a:rPr lang="en-US" sz="4400" b="1" dirty="0">
                <a:solidFill>
                  <a:prstClr val="black"/>
                </a:solidFill>
                <a:latin typeface="+mn-lt"/>
                <a:cs typeface="+mn-cs"/>
              </a:rPr>
              <a:t> multidimensional </a:t>
            </a:r>
            <a:r>
              <a:rPr lang="en-US" sz="4400" b="1" dirty="0" err="1">
                <a:solidFill>
                  <a:prstClr val="black"/>
                </a:solidFill>
                <a:latin typeface="+mn-lt"/>
                <a:cs typeface="+mn-cs"/>
              </a:rPr>
              <a:t>por</a:t>
            </a:r>
            <a:r>
              <a:rPr lang="en-US" sz="4400" b="1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+mn-lt"/>
                <a:cs typeface="+mn-cs"/>
              </a:rPr>
              <a:t>Raça</a:t>
            </a:r>
            <a:r>
              <a:rPr lang="en-US" sz="4400" b="1" dirty="0">
                <a:solidFill>
                  <a:prstClr val="black"/>
                </a:solidFill>
                <a:latin typeface="+mn-lt"/>
                <a:cs typeface="+mn-cs"/>
              </a:rPr>
              <a:t>/</a:t>
            </a:r>
            <a:r>
              <a:rPr lang="en-US" sz="4400" b="1" dirty="0" err="1">
                <a:solidFill>
                  <a:prstClr val="black"/>
                </a:solidFill>
                <a:latin typeface="+mn-lt"/>
                <a:cs typeface="+mn-cs"/>
              </a:rPr>
              <a:t>Cor</a:t>
            </a:r>
            <a:endParaRPr lang="en-US" sz="44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600" b="1" dirty="0">
                <a:solidFill>
                  <a:prstClr val="black"/>
                </a:solidFill>
                <a:latin typeface="+mn-lt"/>
                <a:cs typeface="+mn-cs"/>
              </a:rPr>
              <a:t>Brasil, 2002 – 2015 (%)</a:t>
            </a:r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8244396"/>
              </p:ext>
            </p:extLst>
          </p:nvPr>
        </p:nvGraphicFramePr>
        <p:xfrm>
          <a:off x="772885" y="1523392"/>
          <a:ext cx="7153544" cy="482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7348" y="5544345"/>
            <a:ext cx="966652" cy="131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09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 animBg="0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1" y="-1"/>
            <a:ext cx="914399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4400" b="1" dirty="0" err="1">
                <a:solidFill>
                  <a:prstClr val="black"/>
                </a:solidFill>
                <a:latin typeface="+mn-lt"/>
                <a:cs typeface="+mn-cs"/>
              </a:rPr>
              <a:t>Pobreza</a:t>
            </a:r>
            <a:r>
              <a:rPr lang="en-US" sz="4400" b="1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+mn-lt"/>
                <a:cs typeface="+mn-cs"/>
              </a:rPr>
              <a:t>crônica</a:t>
            </a:r>
            <a:r>
              <a:rPr lang="en-US" sz="4400" b="1" dirty="0">
                <a:solidFill>
                  <a:prstClr val="black"/>
                </a:solidFill>
                <a:latin typeface="+mn-lt"/>
                <a:cs typeface="+mn-cs"/>
              </a:rPr>
              <a:t> multidimensional </a:t>
            </a:r>
            <a:r>
              <a:rPr lang="en-US" sz="4400" b="1" dirty="0" err="1">
                <a:solidFill>
                  <a:prstClr val="black"/>
                </a:solidFill>
                <a:latin typeface="+mn-lt"/>
                <a:cs typeface="+mn-cs"/>
              </a:rPr>
              <a:t>por</a:t>
            </a:r>
            <a:r>
              <a:rPr lang="en-US" sz="4400" b="1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+mn-lt"/>
                <a:cs typeface="+mn-cs"/>
              </a:rPr>
              <a:t>Região</a:t>
            </a:r>
            <a:endParaRPr lang="en-US" sz="44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600" b="1" dirty="0">
                <a:solidFill>
                  <a:prstClr val="black"/>
                </a:solidFill>
                <a:latin typeface="+mn-lt"/>
                <a:cs typeface="+mn-cs"/>
              </a:rPr>
              <a:t>Brasil, 2004 – 2015 (%)</a:t>
            </a:r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121713"/>
              </p:ext>
            </p:extLst>
          </p:nvPr>
        </p:nvGraphicFramePr>
        <p:xfrm>
          <a:off x="990465" y="1624308"/>
          <a:ext cx="7163069" cy="426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7348" y="5544345"/>
            <a:ext cx="966652" cy="131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261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 animBg="0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latin typeface="+mn-lt"/>
              </a:rPr>
              <a:t>Padrão de desenvolvimento recente da economia Brasileira</a:t>
            </a:r>
            <a:endParaRPr lang="pt-BR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9971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2000" b="1" dirty="0" smtClean="0"/>
              <a:t>O padrão recente de crescimento recente teve três motores de expansão dos investimentos:  </a:t>
            </a:r>
          </a:p>
          <a:p>
            <a:pPr lvl="1" indent="-468313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 smtClean="0"/>
              <a:t>1) Crescimento do consumo de massa</a:t>
            </a:r>
          </a:p>
          <a:p>
            <a:pPr lvl="1" indent="-468313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 smtClean="0"/>
              <a:t>2) Ampliação da infraestrutura  econômica, social e urbana</a:t>
            </a:r>
          </a:p>
          <a:p>
            <a:pPr lvl="1" indent="-468313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 smtClean="0"/>
              <a:t>3) Crescimento das atividades baseadas em recursos naturais</a:t>
            </a:r>
            <a:endParaRPr lang="pt-BR" sz="1200" b="1" dirty="0" smtClean="0"/>
          </a:p>
          <a:p>
            <a:pPr marL="0" lvl="0" indent="0">
              <a:buNone/>
            </a:pPr>
            <a:r>
              <a:rPr lang="pt-BR" sz="2000" b="1" dirty="0" smtClean="0"/>
              <a:t>Estes três motores tiveram como  “combustíveis”:   </a:t>
            </a:r>
          </a:p>
          <a:p>
            <a:pPr lvl="0">
              <a:buNone/>
            </a:pPr>
            <a:endParaRPr lang="pt-BR" sz="800" dirty="0" smtClean="0"/>
          </a:p>
          <a:p>
            <a:pPr marL="444500" lvl="1" indent="-169863">
              <a:spcBef>
                <a:spcPts val="500"/>
              </a:spcBef>
              <a:spcAft>
                <a:spcPts val="500"/>
              </a:spcAft>
            </a:pPr>
            <a:r>
              <a:rPr lang="pt-BR" sz="2000" dirty="0" smtClean="0"/>
              <a:t>Políticas Sociais distributivas: aumento do salário mínimo e transferências de renda – incorporação de mais pessoas ao consumo de massa </a:t>
            </a:r>
          </a:p>
          <a:p>
            <a:pPr marL="444500" lvl="1" indent="-169863">
              <a:spcBef>
                <a:spcPts val="500"/>
              </a:spcBef>
              <a:spcAft>
                <a:spcPts val="500"/>
              </a:spcAft>
            </a:pPr>
            <a:r>
              <a:rPr lang="pt-BR" sz="2000" dirty="0" smtClean="0"/>
              <a:t>Aumento do investimento público e das empresas estatais</a:t>
            </a:r>
          </a:p>
          <a:p>
            <a:pPr marL="444500" lvl="1" indent="-169863">
              <a:spcBef>
                <a:spcPts val="500"/>
              </a:spcBef>
              <a:spcAft>
                <a:spcPts val="500"/>
              </a:spcAft>
            </a:pPr>
            <a:r>
              <a:rPr lang="pt-BR" sz="2000" dirty="0" smtClean="0"/>
              <a:t>Expansão do crédito , especialmente dos bancos públicos (BB, Caixa, BNDES) </a:t>
            </a:r>
          </a:p>
          <a:p>
            <a:pPr marL="444500" lvl="1" indent="-169863">
              <a:spcBef>
                <a:spcPts val="500"/>
              </a:spcBef>
              <a:spcAft>
                <a:spcPts val="500"/>
              </a:spcAft>
            </a:pPr>
            <a:r>
              <a:rPr lang="pt-BR" sz="2000" dirty="0" smtClean="0"/>
              <a:t>Forte elevação dos preços internacionais de  </a:t>
            </a:r>
            <a:r>
              <a:rPr lang="pt-BR" sz="2000" i="1" dirty="0" smtClean="0"/>
              <a:t>commodities </a:t>
            </a:r>
            <a:r>
              <a:rPr lang="pt-BR" sz="2000" dirty="0" smtClean="0"/>
              <a:t>, impulsionados pelo efeito China </a:t>
            </a:r>
          </a:p>
          <a:p>
            <a:pPr>
              <a:buNone/>
            </a:pPr>
            <a:endParaRPr lang="pt-BR" sz="2000" dirty="0" smtClean="0"/>
          </a:p>
          <a:p>
            <a:pPr lvl="0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22478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 partir de 2015, forte aumento das Dívidas Bruta e Líquida em % PIB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Fonte: BCB. DBGG – Dívida Bruta do Governo Geral, nova e velha metodologia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7488492"/>
              </p:ext>
            </p:extLst>
          </p:nvPr>
        </p:nvGraphicFramePr>
        <p:xfrm>
          <a:off x="184150" y="1343543"/>
          <a:ext cx="8774113" cy="484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 rot="3928862">
            <a:off x="7579971" y="2933842"/>
            <a:ext cx="727552" cy="110611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3928862">
            <a:off x="7666230" y="4052018"/>
            <a:ext cx="727552" cy="110611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76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8383"/>
            <a:ext cx="91440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+mn-lt"/>
              </a:rPr>
              <a:t>No mesmo período, Resultado </a:t>
            </a:r>
            <a:r>
              <a:rPr lang="pt-BR" sz="3200" b="1" dirty="0">
                <a:latin typeface="+mn-lt"/>
              </a:rPr>
              <a:t>Primário Governo </a:t>
            </a:r>
            <a:r>
              <a:rPr lang="pt-BR" sz="3200" b="1" dirty="0" smtClean="0">
                <a:latin typeface="+mn-lt"/>
              </a:rPr>
              <a:t>Federal* (% </a:t>
            </a:r>
            <a:r>
              <a:rPr lang="pt-BR" sz="3200" b="1" dirty="0">
                <a:latin typeface="+mn-lt"/>
              </a:rPr>
              <a:t>do </a:t>
            </a:r>
            <a:r>
              <a:rPr lang="pt-BR" sz="3200" b="1" dirty="0" smtClean="0">
                <a:latin typeface="+mn-lt"/>
              </a:rPr>
              <a:t>PIB) também caiu muito</a:t>
            </a:r>
            <a:endParaRPr lang="pt-BR" sz="3200" b="1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7199" y="6224357"/>
            <a:ext cx="7471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pt-BR" sz="1400" dirty="0">
                <a:solidFill>
                  <a:prstClr val="black"/>
                </a:solidFill>
              </a:rPr>
              <a:t>Fonte: STN ajustada. Elaboração Própria</a:t>
            </a:r>
          </a:p>
          <a:p>
            <a:pPr defTabSz="457200">
              <a:defRPr sz="144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>
                <a:solidFill>
                  <a:prstClr val="black"/>
                </a:solidFill>
              </a:rPr>
              <a:t>*ajustado passivos, sem FSB e sem Cessão Onerosa e Capitalização da Petrobrás 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84316"/>
          <a:ext cx="8229600" cy="464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515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233"/>
            <a:ext cx="91440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Crescimento Real Receita e Despesa</a:t>
            </a:r>
            <a:endParaRPr lang="pt-BR" b="1" dirty="0"/>
          </a:p>
        </p:txBody>
      </p:sp>
      <p:graphicFrame>
        <p:nvGraphicFramePr>
          <p:cNvPr id="6" name="Gráfic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8246359"/>
              </p:ext>
            </p:extLst>
          </p:nvPr>
        </p:nvGraphicFramePr>
        <p:xfrm>
          <a:off x="184150" y="1568450"/>
          <a:ext cx="8774113" cy="484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77926" y="5779645"/>
            <a:ext cx="7137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Fonte: STN </a:t>
            </a:r>
            <a:r>
              <a:rPr lang="pt-BR" dirty="0" smtClean="0">
                <a:ea typeface="Calibri" panose="020F0502020204030204" pitchFamily="34" charset="0"/>
              </a:rPr>
              <a:t>*</a:t>
            </a:r>
            <a:r>
              <a:rPr lang="pt-BR" dirty="0">
                <a:ea typeface="Calibri" panose="020F0502020204030204" pitchFamily="34" charset="0"/>
              </a:rPr>
              <a:t>Sem capitalização da Petrobrás, sem compensação ao RGPS e ajustando o pagamento dos passivos apontados </a:t>
            </a:r>
            <a:r>
              <a:rPr lang="pt-BR" dirty="0" smtClean="0">
                <a:ea typeface="Calibri" panose="020F0502020204030204" pitchFamily="34" charset="0"/>
              </a:rPr>
              <a:t>pelo TCU. </a:t>
            </a:r>
            <a:r>
              <a:rPr lang="pt-BR" dirty="0" smtClean="0"/>
              <a:t>**Ajustada </a:t>
            </a:r>
            <a:r>
              <a:rPr lang="pt-BR" dirty="0"/>
              <a:t>retirando as principais receitas </a:t>
            </a:r>
            <a:r>
              <a:rPr lang="pt-BR" dirty="0" smtClean="0"/>
              <a:t>atípicas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836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838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Após a Crise houve uma queda Receita </a:t>
            </a:r>
            <a:r>
              <a:rPr lang="pt-BR" b="1" dirty="0"/>
              <a:t>de Impostos e </a:t>
            </a:r>
            <a:r>
              <a:rPr lang="pt-BR" b="1" dirty="0" smtClean="0"/>
              <a:t>Contribuições  (% </a:t>
            </a:r>
            <a:r>
              <a:rPr lang="pt-BR" b="1" dirty="0"/>
              <a:t>do PIB</a:t>
            </a:r>
            <a:r>
              <a:rPr lang="pt-BR" b="1" dirty="0" smtClean="0"/>
              <a:t>)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457199" y="6224357"/>
            <a:ext cx="7471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pt-BR" sz="1400" dirty="0">
                <a:solidFill>
                  <a:prstClr val="black"/>
                </a:solidFill>
              </a:rPr>
              <a:t>Fonte: STN. Elaboração Própria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/>
          </p:nvPr>
        </p:nvGraphicFramePr>
        <p:xfrm>
          <a:off x="166255" y="1600200"/>
          <a:ext cx="876992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4644374" y="1556514"/>
            <a:ext cx="2129190" cy="173084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97301" y="2515327"/>
            <a:ext cx="1571860" cy="121082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0032406"/>
              </p:ext>
            </p:extLst>
          </p:nvPr>
        </p:nvGraphicFramePr>
        <p:xfrm>
          <a:off x="0" y="-1"/>
          <a:ext cx="9144000" cy="590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 rot="1594069">
            <a:off x="7648943" y="1245109"/>
            <a:ext cx="1145529" cy="183343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403777"/>
            <a:ext cx="306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en-US" dirty="0" smtClean="0"/>
              <a:t>: BCB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30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Modelo de Desenvolvimento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Resultados Econômicos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6127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+mn-lt"/>
              </a:rPr>
              <a:t>DÉFICIT NOMINAL DO SETOR </a:t>
            </a:r>
            <a:r>
              <a:rPr lang="pt-BR" b="1" dirty="0" smtClean="0">
                <a:latin typeface="+mn-lt"/>
              </a:rPr>
              <a:t>PÚBLICO 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(% </a:t>
            </a:r>
            <a:r>
              <a:rPr lang="pt-BR" b="1" dirty="0">
                <a:latin typeface="+mn-lt"/>
              </a:rPr>
              <a:t>DO PIB)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417" y="6265527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Fonte: BCB – Elaboração: Própria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9445745"/>
              </p:ext>
            </p:extLst>
          </p:nvPr>
        </p:nvGraphicFramePr>
        <p:xfrm>
          <a:off x="149417" y="1600200"/>
          <a:ext cx="884049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334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+mn-lt"/>
              </a:rPr>
              <a:t>Taxa Juros Esperada Real (% a.a.)</a:t>
            </a:r>
            <a:br>
              <a:rPr lang="pt-BR" b="1" dirty="0" smtClean="0">
                <a:latin typeface="+mn-lt"/>
              </a:rPr>
            </a:br>
            <a:r>
              <a:rPr lang="pt-BR" sz="4000" b="1" dirty="0" smtClean="0">
                <a:latin typeface="+mn-lt"/>
              </a:rPr>
              <a:t>rentabilidade real de 5% sem risco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3021827"/>
              </p:ext>
            </p:extLst>
          </p:nvPr>
        </p:nvGraphicFramePr>
        <p:xfrm>
          <a:off x="131237" y="1158326"/>
          <a:ext cx="8774113" cy="484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Fonte: BM&amp;F/Bovespa e BCB. Taxa referencial - </a:t>
            </a:r>
            <a:r>
              <a:rPr lang="pt-BR" dirty="0"/>
              <a:t>SWAPS - DI pré-fixada - 360 </a:t>
            </a:r>
            <a:r>
              <a:rPr lang="pt-BR" dirty="0" smtClean="0"/>
              <a:t>dias – média do período e Expectativa IPCA próximos 12 meses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1196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634" y="35476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b="1" dirty="0"/>
              <a:t>Taxa de </a:t>
            </a:r>
            <a:r>
              <a:rPr lang="pt-BR" sz="4800" b="1" dirty="0" smtClean="0"/>
              <a:t>Crescimento do PIB</a:t>
            </a:r>
            <a:endParaRPr lang="pt-BR" sz="4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smtClean="0"/>
              <a:t>IPEA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2192794"/>
              </p:ext>
            </p:extLst>
          </p:nvPr>
        </p:nvGraphicFramePr>
        <p:xfrm>
          <a:off x="214282" y="1285860"/>
          <a:ext cx="8786874" cy="484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319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5196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/>
              <a:t>Os dados do 4º Trimestre apontam para um aumento da retração do PIB</a:t>
            </a:r>
            <a:endParaRPr lang="pt-BR" sz="2800" b="1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1367858"/>
              </p:ext>
            </p:extLst>
          </p:nvPr>
        </p:nvGraphicFramePr>
        <p:xfrm>
          <a:off x="179332" y="2099188"/>
          <a:ext cx="8697191" cy="441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0" y="6488668"/>
            <a:ext cx="242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IBGE - CNT</a:t>
            </a:r>
            <a:endParaRPr lang="pt-BR" dirty="0"/>
          </a:p>
        </p:txBody>
      </p:sp>
      <p:sp>
        <p:nvSpPr>
          <p:cNvPr id="2" name="Rectangle 1"/>
          <p:cNvSpPr/>
          <p:nvPr/>
        </p:nvSpPr>
        <p:spPr>
          <a:xfrm>
            <a:off x="738647" y="1464211"/>
            <a:ext cx="81121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Variação Real do PIB</a:t>
            </a:r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> trimestre contra trimestre imediatamente anterior (%)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53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CA97-1C86-4D74-AFC9-D027123D2776}" type="slidenum">
              <a:rPr lang="pt-BR" smtClean="0"/>
              <a:pPr/>
              <a:t>58</a:t>
            </a:fld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10309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92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 smtClean="0">
                <a:solidFill>
                  <a:srgbClr val="000000"/>
                </a:solidFill>
              </a:rPr>
              <a:t>INVESTIMENTO PÚBLICO E PRIVADO (% PIB)</a:t>
            </a:r>
          </a:p>
          <a:p>
            <a:pPr algn="ctr">
              <a:defRPr sz="192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 smtClean="0">
                <a:solidFill>
                  <a:srgbClr val="000000"/>
                </a:solidFill>
              </a:rPr>
              <a:t>Há uma relação positiva entre os ambos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/>
          </p:nvPr>
        </p:nvGraphicFramePr>
        <p:xfrm>
          <a:off x="412594" y="1226634"/>
          <a:ext cx="8341113" cy="549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557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634" y="35476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b="1" dirty="0"/>
              <a:t>Taxa de </a:t>
            </a:r>
            <a:r>
              <a:rPr lang="pt-BR" sz="4800" b="1" dirty="0" smtClean="0"/>
              <a:t>Crescimento do PIB</a:t>
            </a:r>
            <a:endParaRPr lang="pt-BR" sz="4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smtClean="0"/>
              <a:t>IPEA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2192794"/>
              </p:ext>
            </p:extLst>
          </p:nvPr>
        </p:nvGraphicFramePr>
        <p:xfrm>
          <a:off x="214282" y="1285860"/>
          <a:ext cx="8786874" cy="484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319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4742360"/>
              </p:ext>
            </p:extLst>
          </p:nvPr>
        </p:nvGraphicFramePr>
        <p:xfrm>
          <a:off x="135467" y="1370014"/>
          <a:ext cx="8551333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41" y="44450"/>
            <a:ext cx="9144000" cy="1325563"/>
          </a:xfrm>
        </p:spPr>
        <p:txBody>
          <a:bodyPr>
            <a:noAutofit/>
          </a:bodyPr>
          <a:lstStyle/>
          <a:p>
            <a:pPr algn="ctr" fontAlgn="ctr"/>
            <a:r>
              <a:rPr lang="pt-BR" b="1" dirty="0" smtClean="0">
                <a:latin typeface="+mn-lt"/>
              </a:rPr>
              <a:t>Receita Líquida e Despesa Primária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Efeito da EC 95/2016 </a:t>
            </a:r>
            <a:r>
              <a:rPr lang="pt-BR" dirty="0" smtClean="0">
                <a:latin typeface="+mn-lt"/>
              </a:rPr>
              <a:t> (</a:t>
            </a:r>
            <a:r>
              <a:rPr lang="pt-BR" sz="3600" dirty="0" smtClean="0">
                <a:latin typeface="+mn-lt"/>
              </a:rPr>
              <a:t>% do PIB)</a:t>
            </a:r>
            <a:endParaRPr lang="pt-BR" sz="3600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CA97-1C86-4D74-AFC9-D027123D2776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67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2041" y="6022068"/>
            <a:ext cx="899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dirty="0" smtClean="0">
                <a:solidFill>
                  <a:prstClr val="black"/>
                </a:solidFill>
                <a:latin typeface="Calibri"/>
              </a:rPr>
              <a:t>Fonte: STN. * Em 2016 a 2019 o valor refere-se ao apresentado pelo governo, demais anos, efeito da PEC, supondo elasticidade da receita 1,1 e crescimento real do PIB de 2,5%</a:t>
            </a:r>
            <a:endParaRPr lang="pt-B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1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0550"/>
          </a:xfrm>
        </p:spPr>
        <p:txBody>
          <a:bodyPr>
            <a:normAutofit fontScale="90000"/>
          </a:bodyPr>
          <a:lstStyle/>
          <a:p>
            <a:pPr>
              <a:defRPr sz="216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4000" b="1" dirty="0">
                <a:solidFill>
                  <a:sysClr val="windowText" lastClr="000000"/>
                </a:solidFill>
              </a:rPr>
              <a:t>Investimento mínimo em </a:t>
            </a:r>
            <a:r>
              <a:rPr lang="pt-BR" sz="4000" b="1" dirty="0" smtClean="0">
                <a:solidFill>
                  <a:sysClr val="windowText" lastClr="000000"/>
                </a:solidFill>
              </a:rPr>
              <a:t>Educação Federal </a:t>
            </a:r>
            <a:endParaRPr lang="pt-BR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pt-BR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77925973"/>
              </p:ext>
            </p:extLst>
          </p:nvPr>
        </p:nvGraphicFramePr>
        <p:xfrm>
          <a:off x="395287" y="1223010"/>
          <a:ext cx="8353426" cy="267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3564050"/>
              </p:ext>
            </p:extLst>
          </p:nvPr>
        </p:nvGraphicFramePr>
        <p:xfrm>
          <a:off x="349431" y="3868180"/>
          <a:ext cx="84451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3273443" y="853678"/>
            <a:ext cx="3075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ysClr val="windowText" lastClr="000000"/>
                </a:solidFill>
              </a:rPr>
              <a:t>% Receita Líquida de Impostos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244094" y="3613666"/>
            <a:ext cx="113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ysClr val="windowText" lastClr="000000"/>
                </a:solidFill>
              </a:rPr>
              <a:t>Per capita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21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086" y="-8392"/>
            <a:ext cx="9144000" cy="879249"/>
          </a:xfrm>
        </p:spPr>
        <p:txBody>
          <a:bodyPr/>
          <a:lstStyle/>
          <a:p>
            <a:pPr algn="ctr"/>
            <a:r>
              <a:rPr lang="pt-BR" b="1" dirty="0" smtClean="0"/>
              <a:t>Variação anual - decomposição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3286" y="6444343"/>
            <a:ext cx="484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Acumulado em 4 trimestres até II_2016 </a:t>
            </a:r>
            <a:endParaRPr lang="pt-BR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/>
          </p:nvPr>
        </p:nvGraphicFramePr>
        <p:xfrm>
          <a:off x="391886" y="1143000"/>
          <a:ext cx="8436428" cy="503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074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7907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+mn-lt"/>
              </a:rPr>
              <a:t>Expectativas de vida em idades exatas para Homens e Mulheres – </a:t>
            </a:r>
            <a:r>
              <a:rPr lang="pt-BR" b="1" dirty="0" smtClean="0">
                <a:latin typeface="+mn-lt"/>
              </a:rPr>
              <a:t>Brasil (2015) </a:t>
            </a:r>
            <a:endParaRPr lang="pt-BR" b="1" dirty="0"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6488668"/>
            <a:ext cx="154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IBGE</a:t>
            </a: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95602215"/>
              </p:ext>
            </p:extLst>
          </p:nvPr>
        </p:nvGraphicFramePr>
        <p:xfrm>
          <a:off x="457200" y="1203820"/>
          <a:ext cx="8229600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have direita 3"/>
          <p:cNvSpPr/>
          <p:nvPr/>
        </p:nvSpPr>
        <p:spPr>
          <a:xfrm>
            <a:off x="1194954" y="4031673"/>
            <a:ext cx="176645" cy="11741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196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PIB – Consumo e Investimento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6805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IBGE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3542170"/>
              </p:ext>
            </p:extLst>
          </p:nvPr>
        </p:nvGraphicFramePr>
        <p:xfrm>
          <a:off x="421196" y="1143000"/>
          <a:ext cx="8265604" cy="532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7667897" y="1143000"/>
            <a:ext cx="770709" cy="39384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44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Diferença</a:t>
            </a:r>
            <a:r>
              <a:rPr lang="en-US" b="1" dirty="0" smtClean="0"/>
              <a:t> entre </a:t>
            </a:r>
            <a:r>
              <a:rPr lang="en-US" b="1" dirty="0" err="1" smtClean="0"/>
              <a:t>Despesa</a:t>
            </a:r>
            <a:r>
              <a:rPr lang="en-US" b="1" dirty="0" smtClean="0"/>
              <a:t> e </a:t>
            </a:r>
            <a:r>
              <a:rPr lang="en-US" b="1" dirty="0" err="1" smtClean="0"/>
              <a:t>Receita</a:t>
            </a:r>
            <a:r>
              <a:rPr lang="en-US" b="1" dirty="0" smtClean="0"/>
              <a:t> RGPS</a:t>
            </a:r>
            <a:br>
              <a:rPr lang="en-US" b="1" dirty="0" smtClean="0"/>
            </a:br>
            <a:r>
              <a:rPr lang="en-US" b="1" dirty="0" smtClean="0"/>
              <a:t>(R$ </a:t>
            </a:r>
            <a:r>
              <a:rPr lang="en-US" b="1" dirty="0" err="1" smtClean="0"/>
              <a:t>bilhões</a:t>
            </a:r>
            <a:r>
              <a:rPr lang="en-US" b="1" dirty="0" smtClean="0"/>
              <a:t> </a:t>
            </a:r>
            <a:r>
              <a:rPr lang="en-US" b="1" dirty="0" err="1" smtClean="0"/>
              <a:t>constante</a:t>
            </a:r>
            <a:r>
              <a:rPr lang="en-US" b="1" dirty="0" smtClean="0"/>
              <a:t>)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241597" y="6388636"/>
            <a:ext cx="392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STN </a:t>
            </a:r>
            <a:r>
              <a:rPr lang="pt-BR" dirty="0" smtClean="0"/>
              <a:t>ajustada. Elaboração </a:t>
            </a:r>
            <a:r>
              <a:rPr lang="pt-BR" dirty="0" err="1" smtClean="0"/>
              <a:t>Prórpia</a:t>
            </a:r>
            <a:endParaRPr lang="pt-B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45115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532311" y="4059388"/>
            <a:ext cx="1817905" cy="65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1696879">
            <a:off x="7200511" y="1396789"/>
            <a:ext cx="1424082" cy="2831763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638261">
            <a:off x="4856048" y="1638393"/>
            <a:ext cx="2490281" cy="1058429"/>
          </a:xfrm>
          <a:prstGeom prst="notched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Conjuntural</a:t>
            </a:r>
            <a:endParaRPr lang="en-US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63729" y="4409938"/>
            <a:ext cx="2277534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No período de forte formalização e crescimento era cadente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22717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Toda a proposta da “Reforma” está baseada no Gráfico abaixo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6352689"/>
              </p:ext>
            </p:extLst>
          </p:nvPr>
        </p:nvGraphicFramePr>
        <p:xfrm>
          <a:off x="457200" y="1058334"/>
          <a:ext cx="8229600" cy="5113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35466" y="6231468"/>
            <a:ext cx="900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PLDO </a:t>
            </a:r>
            <a:r>
              <a:rPr lang="pt-BR" dirty="0"/>
              <a:t>2017, </a:t>
            </a:r>
            <a:r>
              <a:rPr lang="pt-BR" dirty="0" smtClean="0"/>
              <a:t>Anexo IV.6 </a:t>
            </a:r>
            <a:r>
              <a:rPr lang="pt-BR" dirty="0"/>
              <a:t>– Projeções Atuariais para o Regime Geral de Previdência Social </a:t>
            </a:r>
            <a:r>
              <a:rPr lang="pt-BR" dirty="0" smtClean="0"/>
              <a:t>– RGPS  </a:t>
            </a:r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 flipH="1" flipV="1">
            <a:off x="4715933" y="1667933"/>
            <a:ext cx="16934" cy="38946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Chave direita 7"/>
          <p:cNvSpPr/>
          <p:nvPr/>
        </p:nvSpPr>
        <p:spPr>
          <a:xfrm rot="16200000">
            <a:off x="2241550" y="2698751"/>
            <a:ext cx="211666" cy="14689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72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5303"/>
            <a:ext cx="9144000" cy="1500887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Comparação Projeções do Governo para despesa da Previdência </a:t>
            </a:r>
            <a:br>
              <a:rPr lang="pt-BR" sz="4000" b="1" dirty="0" smtClean="0"/>
            </a:br>
            <a:r>
              <a:rPr lang="pt-BR" sz="4000" b="1" dirty="0" smtClean="0"/>
              <a:t>PLDO 2017 x RREO Dez 2016</a:t>
            </a:r>
            <a:endParaRPr lang="pt-BR" sz="4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7134" y="6501172"/>
            <a:ext cx="90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/>
              <a:t>PLDO 2017 e RREO Dez/2016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806172"/>
              </p:ext>
            </p:extLst>
          </p:nvPr>
        </p:nvGraphicFramePr>
        <p:xfrm>
          <a:off x="228600" y="1790700"/>
          <a:ext cx="88011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920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 noGrp="1"/>
          </p:cNvGraphicFramePr>
          <p:nvPr>
            <p:extLst/>
          </p:nvPr>
        </p:nvGraphicFramePr>
        <p:xfrm>
          <a:off x="-36238" y="1102588"/>
          <a:ext cx="9144001" cy="51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36238" y="0"/>
            <a:ext cx="9144001" cy="9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pt-BR"/>
            </a:defPPr>
            <a:lvl1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defRPr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sz="2954" dirty="0">
                <a:effectLst/>
                <a:latin typeface="+mj-lt"/>
                <a:ea typeface="+mj-ea"/>
                <a:cs typeface="+mj-cs"/>
              </a:rPr>
              <a:t>Investimento público (federal, estados, municípios e estatais) afeta o investimento total da economia</a:t>
            </a:r>
          </a:p>
        </p:txBody>
      </p:sp>
      <p:sp>
        <p:nvSpPr>
          <p:cNvPr id="9" name="Forma livre 8"/>
          <p:cNvSpPr/>
          <p:nvPr/>
        </p:nvSpPr>
        <p:spPr>
          <a:xfrm>
            <a:off x="357159" y="2110145"/>
            <a:ext cx="8145517" cy="1318855"/>
          </a:xfrm>
          <a:custGeom>
            <a:avLst/>
            <a:gdLst>
              <a:gd name="connsiteX0" fmla="*/ 0 w 8145517"/>
              <a:gd name="connsiteY0" fmla="*/ 273269 h 1650124"/>
              <a:gd name="connsiteX1" fmla="*/ 4051738 w 8145517"/>
              <a:gd name="connsiteY1" fmla="*/ 1644869 h 1650124"/>
              <a:gd name="connsiteX2" fmla="*/ 6794938 w 8145517"/>
              <a:gd name="connsiteY2" fmla="*/ 241738 h 1650124"/>
              <a:gd name="connsiteX3" fmla="*/ 7930055 w 8145517"/>
              <a:gd name="connsiteY3" fmla="*/ 194442 h 1650124"/>
              <a:gd name="connsiteX4" fmla="*/ 8087710 w 8145517"/>
              <a:gd name="connsiteY4" fmla="*/ 178676 h 165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5517" h="1650124">
                <a:moveTo>
                  <a:pt x="0" y="273269"/>
                </a:moveTo>
                <a:cubicBezTo>
                  <a:pt x="1459624" y="961696"/>
                  <a:pt x="2919248" y="1650124"/>
                  <a:pt x="4051738" y="1644869"/>
                </a:cubicBezTo>
                <a:cubicBezTo>
                  <a:pt x="5184228" y="1639614"/>
                  <a:pt x="6148552" y="483476"/>
                  <a:pt x="6794938" y="241738"/>
                </a:cubicBezTo>
                <a:cubicBezTo>
                  <a:pt x="7441324" y="0"/>
                  <a:pt x="7714593" y="204952"/>
                  <a:pt x="7930055" y="194442"/>
                </a:cubicBezTo>
                <a:cubicBezTo>
                  <a:pt x="8145517" y="183932"/>
                  <a:pt x="8116613" y="181304"/>
                  <a:pt x="8087710" y="178676"/>
                </a:cubicBezTo>
              </a:path>
            </a:pathLst>
          </a:custGeom>
          <a:ln w="19050"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62"/>
          </a:p>
        </p:txBody>
      </p:sp>
      <p:sp>
        <p:nvSpPr>
          <p:cNvPr id="6" name="Forma livre 5"/>
          <p:cNvSpPr/>
          <p:nvPr/>
        </p:nvSpPr>
        <p:spPr>
          <a:xfrm>
            <a:off x="467546" y="2830780"/>
            <a:ext cx="7848872" cy="2182951"/>
          </a:xfrm>
          <a:custGeom>
            <a:avLst/>
            <a:gdLst>
              <a:gd name="connsiteX0" fmla="*/ 0 w 8145517"/>
              <a:gd name="connsiteY0" fmla="*/ 273269 h 1650124"/>
              <a:gd name="connsiteX1" fmla="*/ 4051738 w 8145517"/>
              <a:gd name="connsiteY1" fmla="*/ 1644869 h 1650124"/>
              <a:gd name="connsiteX2" fmla="*/ 6794938 w 8145517"/>
              <a:gd name="connsiteY2" fmla="*/ 241738 h 1650124"/>
              <a:gd name="connsiteX3" fmla="*/ 7930055 w 8145517"/>
              <a:gd name="connsiteY3" fmla="*/ 194442 h 1650124"/>
              <a:gd name="connsiteX4" fmla="*/ 8087710 w 8145517"/>
              <a:gd name="connsiteY4" fmla="*/ 178676 h 165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5517" h="1650124">
                <a:moveTo>
                  <a:pt x="0" y="273269"/>
                </a:moveTo>
                <a:cubicBezTo>
                  <a:pt x="1459624" y="961696"/>
                  <a:pt x="2919248" y="1650124"/>
                  <a:pt x="4051738" y="1644869"/>
                </a:cubicBezTo>
                <a:cubicBezTo>
                  <a:pt x="5184228" y="1639614"/>
                  <a:pt x="6148552" y="483476"/>
                  <a:pt x="6794938" y="241738"/>
                </a:cubicBezTo>
                <a:cubicBezTo>
                  <a:pt x="7441324" y="0"/>
                  <a:pt x="7714593" y="204952"/>
                  <a:pt x="7930055" y="194442"/>
                </a:cubicBezTo>
                <a:cubicBezTo>
                  <a:pt x="8145517" y="183932"/>
                  <a:pt x="8116613" y="181304"/>
                  <a:pt x="8087710" y="178676"/>
                </a:cubicBezTo>
              </a:path>
            </a:pathLst>
          </a:custGeom>
          <a:ln w="19050"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62"/>
          </a:p>
        </p:txBody>
      </p:sp>
      <p:sp>
        <p:nvSpPr>
          <p:cNvPr id="7" name="Elipse 6"/>
          <p:cNvSpPr/>
          <p:nvPr/>
        </p:nvSpPr>
        <p:spPr>
          <a:xfrm>
            <a:off x="395537" y="2299029"/>
            <a:ext cx="576064" cy="531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62"/>
          </a:p>
        </p:txBody>
      </p:sp>
    </p:spTree>
    <p:extLst>
      <p:ext uri="{BB962C8B-B14F-4D97-AF65-F5344CB8AC3E}">
        <p14:creationId xmlns:p14="http://schemas.microsoft.com/office/powerpoint/2010/main" xmlns="" val="401252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1010</Words>
  <Application>Microsoft Macintosh PowerPoint</Application>
  <PresentationFormat>Apresentação na tela (4:3)</PresentationFormat>
  <Paragraphs>188</Paragraphs>
  <Slides>104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104</vt:i4>
      </vt:variant>
    </vt:vector>
  </HeadingPairs>
  <TitlesOfParts>
    <vt:vector size="105" baseType="lpstr">
      <vt:lpstr>Office Theme</vt:lpstr>
      <vt:lpstr>Slide 1</vt:lpstr>
      <vt:lpstr>Modelo de Desenvolvimento</vt:lpstr>
      <vt:lpstr>Estratégia de Desenvolvimento</vt:lpstr>
      <vt:lpstr>Padrão de desenvolvimento recente da economia Brasileira</vt:lpstr>
      <vt:lpstr>Modelo de Desenvolvimento</vt:lpstr>
      <vt:lpstr>Taxa de Crescimento do PIB</vt:lpstr>
      <vt:lpstr>Variação anual - decomposição</vt:lpstr>
      <vt:lpstr>PIB – Consumo e Investimento</vt:lpstr>
      <vt:lpstr>Slide 9</vt:lpstr>
      <vt:lpstr>Componentes da demanda Agregada % do PIB – anos selecionados</vt:lpstr>
      <vt:lpstr>Slide 11</vt:lpstr>
      <vt:lpstr>Slide 12</vt:lpstr>
      <vt:lpstr>Slide 13</vt:lpstr>
      <vt:lpstr>Slide 14</vt:lpstr>
      <vt:lpstr>Slide 15</vt:lpstr>
      <vt:lpstr>Slide 16</vt:lpstr>
      <vt:lpstr>Evolução dos Gastos Sociais no Brasil (% do PIB)</vt:lpstr>
      <vt:lpstr>Financiamento da Educação Pública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Participação dos Salários* no PIB crescimento contínuo de 2004 a 2014</vt:lpstr>
      <vt:lpstr>Slide 27</vt:lpstr>
      <vt:lpstr>Slide 28</vt:lpstr>
      <vt:lpstr>Slide 29</vt:lpstr>
      <vt:lpstr>O número de pessoas com ensino fundamental completo cresceu 346% entre os mais pobres 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A partir de 2015, forte aumento das Dívidas Bruta e Líquida em % PIB</vt:lpstr>
      <vt:lpstr>No mesmo período, Resultado Primário Governo Federal* (% do PIB) também caiu muito</vt:lpstr>
      <vt:lpstr>Slide 43</vt:lpstr>
      <vt:lpstr>Slide 44</vt:lpstr>
      <vt:lpstr>Slide 45</vt:lpstr>
      <vt:lpstr>Slide 46</vt:lpstr>
      <vt:lpstr>Crescimento Real Receita e Despesa</vt:lpstr>
      <vt:lpstr>Após a Crise houve uma queda Receita de Impostos e Contribuições  (% do PIB)</vt:lpstr>
      <vt:lpstr>Slide 49</vt:lpstr>
      <vt:lpstr>DÉFICIT NOMINAL DO SETOR PÚBLICO  (% DO PIB)</vt:lpstr>
      <vt:lpstr>Taxa Juros Esperada Real (% a.a.) rentabilidade real de 5% sem risco</vt:lpstr>
      <vt:lpstr>Slide 52</vt:lpstr>
      <vt:lpstr>Slide 53</vt:lpstr>
      <vt:lpstr>Slide 54</vt:lpstr>
      <vt:lpstr>Taxa de Crescimento do PIB</vt:lpstr>
      <vt:lpstr>Os dados do 4º Trimestre apontam para um aumento da retração do PIB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Receita Líquida e Despesa Primária Efeito da EC 95/2016  (% do PIB)</vt:lpstr>
      <vt:lpstr>Slide 68</vt:lpstr>
      <vt:lpstr>Investimento mínimo em Educação Federal 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Expectativas de vida em idades exatas para Homens e Mulheres – Brasil (2015) </vt:lpstr>
      <vt:lpstr>Slide 80</vt:lpstr>
      <vt:lpstr>Slide 81</vt:lpstr>
      <vt:lpstr>Slide 82</vt:lpstr>
      <vt:lpstr>Diferença entre Despesa e Receita RGPS (R$ bilhões constante)</vt:lpstr>
      <vt:lpstr>Toda a proposta da “Reforma” está baseada no Gráfico abaixo</vt:lpstr>
      <vt:lpstr>Slide 85</vt:lpstr>
      <vt:lpstr>Slide 86</vt:lpstr>
      <vt:lpstr>Slide 87</vt:lpstr>
      <vt:lpstr>Slide 88</vt:lpstr>
      <vt:lpstr>Comparação Projeções do Governo para despesa da Previdência  PLDO 2017 x RREO Dez 2016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Mais Informações</dc:title>
  <dc:creator>Esther Dweck</dc:creator>
  <cp:lastModifiedBy>PC-02</cp:lastModifiedBy>
  <cp:revision>53</cp:revision>
  <dcterms:created xsi:type="dcterms:W3CDTF">2017-03-19T16:47:32Z</dcterms:created>
  <dcterms:modified xsi:type="dcterms:W3CDTF">2017-05-08T23:43:49Z</dcterms:modified>
</cp:coreProperties>
</file>